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8.jpeg" ContentType="image/jpeg"/>
  <Override PartName="/ppt/media/image56.png" ContentType="image/png"/>
  <Override PartName="/ppt/media/image55.png" ContentType="image/png"/>
  <Override PartName="/ppt/media/image54.png" ContentType="image/png"/>
  <Override PartName="/ppt/media/image34.png" ContentType="image/png"/>
  <Override PartName="/ppt/media/image4.png" ContentType="image/png"/>
  <Override PartName="/ppt/media/image16.png" ContentType="image/png"/>
  <Override PartName="/ppt/media/image27.png" ContentType="image/png"/>
  <Override PartName="/ppt/media/image33.png" ContentType="image/png"/>
  <Override PartName="/ppt/media/image3.png" ContentType="image/png"/>
  <Override PartName="/ppt/media/image15.png" ContentType="image/png"/>
  <Override PartName="/ppt/media/image26.png" ContentType="image/png"/>
  <Override PartName="/ppt/media/image32.png" ContentType="image/png"/>
  <Override PartName="/ppt/media/image2.png" ContentType="image/png"/>
  <Override PartName="/ppt/media/image14.png" ContentType="image/png"/>
  <Override PartName="/ppt/media/image35.png" ContentType="image/png"/>
  <Override PartName="/ppt/media/image5.png" ContentType="image/png"/>
  <Override PartName="/ppt/media/image17.png" ContentType="image/png"/>
  <Override PartName="/ppt/media/image25.png" ContentType="image/png"/>
  <Override PartName="/ppt/media/image62.png" ContentType="image/png"/>
  <Override PartName="/ppt/media/image60.png" ContentType="image/png"/>
  <Override PartName="/ppt/media/image6.jpeg" ContentType="image/jpeg"/>
  <Override PartName="/ppt/media/image18.png" ContentType="image/png"/>
  <Override PartName="/ppt/media/image10.png" ContentType="image/png"/>
  <Override PartName="/ppt/media/image47.png" ContentType="image/png"/>
  <Override PartName="/ppt/media/image63.jpeg" ContentType="image/jpeg"/>
  <Override PartName="/ppt/media/image29.png" ContentType="image/png"/>
  <Override PartName="/ppt/media/image61.png" ContentType="image/png"/>
  <Override PartName="/ppt/media/image24.png" ContentType="image/png"/>
  <Override PartName="/ppt/media/image59.png" ContentType="image/png"/>
  <Override PartName="/ppt/media/image22.png" ContentType="image/png"/>
  <Override PartName="/ppt/media/image57.png" ContentType="image/png"/>
  <Override PartName="/ppt/media/image20.png" ContentType="image/png"/>
  <Override PartName="/ppt/media/image28.png" ContentType="image/png"/>
  <Override PartName="/ppt/media/image1.jpeg" ContentType="image/jpeg"/>
  <Override PartName="/ppt/media/image21.png" ContentType="image/png"/>
  <Override PartName="/ppt/media/image8.png" ContentType="image/png"/>
  <Override PartName="/ppt/media/image38.png" ContentType="image/png"/>
  <Override PartName="/ppt/media/image13.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media/image30.png" ContentType="image/png"/>
  <Override PartName="/ppt/media/image31.png" ContentType="image/png"/>
  <Override PartName="/ppt/media/image36.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23.png" ContentType="image/png"/>
  <Override PartName="/ppt/media/image53.jpeg" ContentType="image/jpe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810160" y="141120"/>
            <a:ext cx="1237320" cy="69588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159" name="PlaceHolder 2"/>
          <p:cNvSpPr>
            <a:spLocks noGrp="1"/>
          </p:cNvSpPr>
          <p:nvPr>
            <p:ph type="body"/>
          </p:nvPr>
        </p:nvSpPr>
        <p:spPr>
          <a:xfrm>
            <a:off x="685800" y="882000"/>
            <a:ext cx="5486040" cy="83520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60" name="PlaceHolder 3"/>
          <p:cNvSpPr>
            <a:spLocks noGrp="1"/>
          </p:cNvSpPr>
          <p:nvPr>
            <p:ph type="hdr"/>
          </p:nvPr>
        </p:nvSpPr>
        <p:spPr>
          <a:xfrm>
            <a:off x="0" y="0"/>
            <a:ext cx="2975760" cy="921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61" name="PlaceHolder 4"/>
          <p:cNvSpPr>
            <a:spLocks noGrp="1"/>
          </p:cNvSpPr>
          <p:nvPr>
            <p:ph type="dt" idx="7"/>
          </p:nvPr>
        </p:nvSpPr>
        <p:spPr>
          <a:xfrm>
            <a:off x="3881880" y="0"/>
            <a:ext cx="2975760" cy="921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62" name="PlaceHolder 5"/>
          <p:cNvSpPr>
            <a:spLocks noGrp="1"/>
          </p:cNvSpPr>
          <p:nvPr>
            <p:ph type="ftr" idx="8"/>
          </p:nvPr>
        </p:nvSpPr>
        <p:spPr>
          <a:xfrm>
            <a:off x="0" y="1764720"/>
            <a:ext cx="2975760" cy="921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63" name="PlaceHolder 6"/>
          <p:cNvSpPr>
            <a:spLocks noGrp="1"/>
          </p:cNvSpPr>
          <p:nvPr>
            <p:ph type="sldNum" idx="9"/>
          </p:nvPr>
        </p:nvSpPr>
        <p:spPr>
          <a:xfrm>
            <a:off x="3881880" y="1764720"/>
            <a:ext cx="2975760" cy="921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FE07FB4B-D2C2-4A10-A616-6287F619524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5680" cy="3085560"/>
          </a:xfrm>
          <a:prstGeom prst="rect">
            <a:avLst/>
          </a:prstGeom>
          <a:ln w="0">
            <a:noFill/>
          </a:ln>
        </p:spPr>
      </p:sp>
      <p:sp>
        <p:nvSpPr>
          <p:cNvPr id="35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358" name="PlaceHolder 3"/>
          <p:cNvSpPr>
            <a:spLocks noGrp="1"/>
          </p:cNvSpPr>
          <p:nvPr>
            <p:ph type="sldNum" idx="3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6CB5B75-F368-4F4B-9647-B51A01F775D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685800" y="1143000"/>
            <a:ext cx="5485680" cy="3085560"/>
          </a:xfrm>
          <a:prstGeom prst="rect">
            <a:avLst/>
          </a:prstGeom>
          <a:ln w="0">
            <a:noFill/>
          </a:ln>
        </p:spPr>
      </p:sp>
      <p:sp>
        <p:nvSpPr>
          <p:cNvPr id="35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352" name="PlaceHolder 3"/>
          <p:cNvSpPr>
            <a:spLocks noGrp="1"/>
          </p:cNvSpPr>
          <p:nvPr>
            <p:ph type="sldNum" idx="2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32105FF-A105-44D2-A704-0F67615C84DB}"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5680" cy="3085560"/>
          </a:xfrm>
          <a:prstGeom prst="rect">
            <a:avLst/>
          </a:prstGeom>
          <a:ln w="0">
            <a:noFill/>
          </a:ln>
        </p:spPr>
      </p:sp>
      <p:sp>
        <p:nvSpPr>
          <p:cNvPr id="35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355" name="PlaceHolder 3"/>
          <p:cNvSpPr>
            <a:spLocks noGrp="1"/>
          </p:cNvSpPr>
          <p:nvPr>
            <p:ph type="sldNum" idx="3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2A3D67B5-08AC-4A49-94B2-54CEC4F92410}"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56BB1228-3686-447E-8C3A-1C08A365DC2A}"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1"/>
          </p:nvPr>
        </p:nvSpPr>
        <p:spPr/>
        <p:txBody>
          <a:bodyPr/>
          <a:p>
            <a:fld id="{2592ECD8-D81D-4AAC-83F9-988B9CF31066}"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1"/>
          </p:nvPr>
        </p:nvSpPr>
        <p:spPr/>
        <p:txBody>
          <a:bodyPr/>
          <a:p>
            <a:fld id="{F6288C81-C016-44DD-AD14-03FF3A664B18}"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1"/>
          </p:nvPr>
        </p:nvSpPr>
        <p:spPr/>
        <p:txBody>
          <a:bodyPr/>
          <a:p>
            <a:fld id="{888BA19A-8C53-4164-A617-5F553F603E1E}"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
          </p:nvPr>
        </p:nvSpPr>
        <p:spPr/>
        <p:txBody>
          <a:bodyPr/>
          <a:p>
            <a:r>
              <a:t>Footer</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
          </p:nvPr>
        </p:nvSpPr>
        <p:spPr/>
        <p:txBody>
          <a:bodyPr/>
          <a:p>
            <a:r>
              <a:t>Footer</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
          </p:nvPr>
        </p:nvSpPr>
        <p:spPr/>
        <p:txBody>
          <a:bodyPr/>
          <a:p>
            <a:r>
              <a:t>Footer</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
          </p:nvPr>
        </p:nvSpPr>
        <p:spPr/>
        <p:txBody>
          <a:bodyPr/>
          <a:p>
            <a:r>
              <a:t>Footer</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40278336-CE1F-45B9-942A-FEDAFCE90022}"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
          </p:nvPr>
        </p:nvSpPr>
        <p:spPr/>
        <p:txBody>
          <a:bodyPr/>
          <a:p>
            <a:r>
              <a:t>Footer</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
          </p:nvPr>
        </p:nvSpPr>
        <p:spPr/>
        <p:txBody>
          <a:bodyPr/>
          <a:p>
            <a:r>
              <a:t>Footer</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
          </p:nvPr>
        </p:nvSpPr>
        <p:spPr/>
        <p:txBody>
          <a:bodyPr/>
          <a:p>
            <a:r>
              <a:t>Footer</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
          </p:nvPr>
        </p:nvSpPr>
        <p:spPr/>
        <p:txBody>
          <a:bodyPr/>
          <a:p>
            <a:r>
              <a:t>Footer</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
          </p:nvPr>
        </p:nvSpPr>
        <p:spPr/>
        <p:txBody>
          <a:bodyPr/>
          <a:p>
            <a:r>
              <a:t>Footer</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BCF4E9A4-3DA3-4261-8368-70F6DBFB984B}"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07CEA7DD-CADF-441C-8C31-297C583E09B5}"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39A80021-2906-4ECB-863F-C133CDB37FCA}"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F5C414C9-1DE6-44C3-8E02-F65F3B31E7EC}"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E6EFC78F-3D58-4BAE-B063-A8EA18BF992A}"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1"/>
          </p:nvPr>
        </p:nvSpPr>
        <p:spPr/>
        <p:txBody>
          <a:bodyPr/>
          <a:p>
            <a:fld id="{EE001149-8DB1-466A-82AB-A5624F0E7FD1}"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735EBFD9-401E-4FA1-B227-67E38A224A25}"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5A25F792-5229-45CE-841B-D45B3DA8BBF5}"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06834262-BFC8-473F-B50D-4D8900318A83}"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19DA977F-F7AE-4AB5-AD9F-27333B272B98}"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95D8EF69-8540-41AE-95A6-6CA14428B686}"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AD13CECC-DFAF-4BC3-AFA0-53802C2C4B23}" type="slidenum">
              <a:t>&lt;#&gt;</a:t>
            </a:fld>
          </a:p>
        </p:txBody>
      </p:sp>
      <p:sp>
        <p:nvSpPr>
          <p:cNvPr id="9" name="PlaceHolder 8"/>
          <p:cNvSpPr>
            <a:spLocks noGrp="1"/>
          </p:cNvSpPr>
          <p:nvPr>
            <p:ph type="dt" idx="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228EEC76-FE6B-429B-94CF-F6E5C52F7430}" type="slidenum">
              <a:t>&lt;#&gt;</a:t>
            </a:fld>
          </a:p>
        </p:txBody>
      </p:sp>
      <p:sp>
        <p:nvSpPr>
          <p:cNvPr id="11" name="PlaceHolder 10"/>
          <p:cNvSpPr>
            <a:spLocks noGrp="1"/>
          </p:cNvSpPr>
          <p:nvPr>
            <p:ph type="dt" idx="5"/>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1"/>
          </p:nvPr>
        </p:nvSpPr>
        <p:spPr/>
        <p:txBody>
          <a:bodyPr/>
          <a:p>
            <a:fld id="{A74BF8E5-7323-4C8A-913A-4906A0580E4E}"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1"/>
          </p:nvPr>
        </p:nvSpPr>
        <p:spPr/>
        <p:txBody>
          <a:bodyPr/>
          <a:p>
            <a:fld id="{41BA3720-5B08-4345-BCAC-DBFFABBC4D53}"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8EE3DB8F-83DB-441B-9834-630825F23A0A}"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0DD9A4BA-FC21-4DC2-AE17-BC1510F7B706}"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C1B1245F-3E76-409C-B797-8A5AEA86682B}"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AF4198DD-0EAC-4E03-8E3B-067BDD5A4C5D}"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sldNum" idx="1"/>
          </p:nvPr>
        </p:nvSpPr>
        <p:spPr>
          <a:xfrm>
            <a:off x="8714880" y="6025680"/>
            <a:ext cx="2742480" cy="40104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8A04331A-C856-4041-B8F2-F40C6CB34D2B}" type="slidenum">
              <a:rPr b="0" lang="en-US" sz="1600" spc="-1" strike="noStrike">
                <a:solidFill>
                  <a:srgbClr val="1c7ddb"/>
                </a:solidFill>
                <a:latin typeface="Abadi"/>
              </a:rPr>
              <a:t>&lt;number&gt;</a:t>
            </a:fld>
            <a:endParaRPr b="0" lang="en-US" sz="1600" spc="-1" strike="noStrike">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ftr" idx="2"/>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79" name="PlaceHolder 2"/>
          <p:cNvSpPr>
            <a:spLocks noGrp="1"/>
          </p:cNvSpPr>
          <p:nvPr>
            <p:ph type="sldNum" idx="4"/>
          </p:nvPr>
        </p:nvSpPr>
        <p:spPr>
          <a:xfrm>
            <a:off x="8714880" y="6025680"/>
            <a:ext cx="2742480" cy="40104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5462CE1A-8F34-4CCD-AE8F-F0384F208D62}" type="slidenum">
              <a:rPr b="0" lang="en-US" sz="1600" spc="-1" strike="noStrike">
                <a:solidFill>
                  <a:srgbClr val="1c7ddb"/>
                </a:solidFill>
                <a:latin typeface="Abadi"/>
              </a:rPr>
              <a:t>&lt;number&gt;</a:t>
            </a:fld>
            <a:endParaRPr b="0" lang="en-US" sz="1600" spc="-1" strike="noStrike">
              <a:latin typeface="Times New Roman"/>
            </a:endParaRPr>
          </a:p>
        </p:txBody>
      </p:sp>
      <p:sp>
        <p:nvSpPr>
          <p:cNvPr id="80" name="PlaceHolder 3"/>
          <p:cNvSpPr>
            <a:spLocks noGrp="1"/>
          </p:cNvSpPr>
          <p:nvPr>
            <p:ph type="dt" idx="5"/>
          </p:nvPr>
        </p:nvSpPr>
        <p:spPr>
          <a:xfrm>
            <a:off x="838080" y="6356520"/>
            <a:ext cx="2742480" cy="36432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9920" y="4892040"/>
            <a:ext cx="25138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e7e6e6"/>
                </a:solidFill>
                <a:latin typeface="Abadi"/>
                <a:ea typeface="SF Pro"/>
              </a:rPr>
              <a:t>Ali Ugur Talay</a:t>
            </a:r>
            <a:endParaRPr b="0" lang="en-US" sz="1800" spc="-1" strike="noStrike">
              <a:latin typeface="Arial"/>
            </a:endParaRPr>
          </a:p>
          <a:p>
            <a:pPr>
              <a:lnSpc>
                <a:spcPct val="100000"/>
              </a:lnSpc>
              <a:buNone/>
            </a:pPr>
            <a:r>
              <a:rPr b="0" lang="en-US" sz="1800" spc="-1" strike="noStrike">
                <a:solidFill>
                  <a:srgbClr val="e7e6e6"/>
                </a:solidFill>
                <a:latin typeface="Abadi"/>
                <a:ea typeface="SF Pro"/>
              </a:rPr>
              <a:t>6 October 2023</a:t>
            </a:r>
            <a:endParaRPr b="0" lang="en-US" sz="1800" spc="-1" strike="noStrike">
              <a:latin typeface="Arial"/>
            </a:endParaRPr>
          </a:p>
        </p:txBody>
      </p:sp>
      <p:pic>
        <p:nvPicPr>
          <p:cNvPr id="165" name="Picture 4" descr="IBM Skills Network Logo - Horizontal-noai copy.png"/>
          <p:cNvPicPr/>
          <p:nvPr/>
        </p:nvPicPr>
        <p:blipFill>
          <a:blip r:embed="rId2"/>
          <a:stretch/>
        </p:blipFill>
        <p:spPr>
          <a:xfrm>
            <a:off x="889920" y="676800"/>
            <a:ext cx="2103480" cy="6285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6027840" y="1486440"/>
            <a:ext cx="5429520" cy="4739400"/>
          </a:xfrm>
          <a:prstGeom prst="rect">
            <a:avLst/>
          </a:prstGeom>
          <a:noFill/>
          <a:ln w="0">
            <a:noFill/>
          </a:ln>
        </p:spPr>
        <p:txBody>
          <a:bodyPr lIns="90000" rIns="90000" tIns="45000" bIns="45000" anchor="t">
            <a:noAutofit/>
          </a:bodyPr>
          <a:p>
            <a:pPr marL="432000" indent="-324000">
              <a:lnSpc>
                <a:spcPct val="100000"/>
              </a:lnSpc>
              <a:buClr>
                <a:srgbClr val="292929"/>
              </a:buClr>
              <a:buFont typeface="Wingdings" charset="2"/>
              <a:buChar char=""/>
            </a:pPr>
            <a:r>
              <a:rPr b="0" lang="en-US" sz="2200" spc="-1" strike="noStrike">
                <a:solidFill>
                  <a:srgbClr val="292929"/>
                </a:solidFill>
                <a:latin typeface="Abadi"/>
              </a:rPr>
              <a:t>We conducted exploratory data analysis to identify the training labels. This involved calculating the count of launches at each launch site, as well as the frequency and distribution of orbits. We derived landing outcome labels from the outcome column and then exported the results to a CSV file.</a:t>
            </a:r>
            <a:endParaRPr b="0" lang="en-US" sz="2200" spc="-1" strike="noStrike">
              <a:latin typeface="Arial"/>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https://github.com/talay-dev/IBM_DS_certificate_Capstone/blob/main/labs-jupyter-spacex-Data%20wrangling.ipynb</a:t>
            </a:r>
            <a:endParaRPr b="0" lang="en-US" sz="22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18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en-US" sz="4000" spc="-1" strike="noStrike">
              <a:latin typeface="Arial"/>
            </a:endParaRPr>
          </a:p>
        </p:txBody>
      </p:sp>
      <p:sp>
        <p:nvSpPr>
          <p:cNvPr id="190" name="Content Placeholder 4"/>
          <p:cNvSpPr/>
          <p:nvPr/>
        </p:nvSpPr>
        <p:spPr>
          <a:xfrm>
            <a:off x="838080" y="1486440"/>
            <a:ext cx="5257080" cy="47394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p:txBody>
      </p:sp>
      <p:pic>
        <p:nvPicPr>
          <p:cNvPr id="191" name="Picture 10" descr=""/>
          <p:cNvPicPr/>
          <p:nvPr/>
        </p:nvPicPr>
        <p:blipFill>
          <a:blip r:embed="rId2"/>
          <a:stretch/>
        </p:blipFill>
        <p:spPr>
          <a:xfrm>
            <a:off x="838080" y="1489320"/>
            <a:ext cx="5016600" cy="3985920"/>
          </a:xfrm>
          <a:prstGeom prst="rect">
            <a:avLst/>
          </a:prstGeom>
          <a:ln w="0">
            <a:noFill/>
          </a:ln>
        </p:spPr>
      </p:pic>
      <p:sp>
        <p:nvSpPr>
          <p:cNvPr id="3" name="PlaceHolder 2"/>
          <p:cNvSpPr>
            <a:spLocks noGrp="1"/>
          </p:cNvSpPr>
          <p:nvPr>
            <p:ph type="sldNum" idx="1"/>
          </p:nvPr>
        </p:nvSpPr>
        <p:spPr/>
        <p:txBody>
          <a:bodyPr/>
          <a:p>
            <a:fld id="{9B920A78-977A-4B7A-ACB3-68797FD31068}"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type="sldNum" idx="14"/>
          </p:nvPr>
        </p:nvSpPr>
        <p:spPr>
          <a:xfrm>
            <a:off x="8714880" y="6433560"/>
            <a:ext cx="2742480" cy="40104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17467344-B6D1-40B7-A7F3-650D4262049A}" type="slidenum">
              <a:rPr b="0" lang="en-US" sz="1600" spc="-1" strike="noStrike">
                <a:solidFill>
                  <a:srgbClr val="1c7ddb"/>
                </a:solidFill>
                <a:latin typeface="Abadi"/>
              </a:rPr>
              <a:t>10</a:t>
            </a:fld>
            <a:endParaRPr b="0" lang="en-US" sz="1600" spc="-1" strike="noStrike">
              <a:latin typeface="Times New Roman"/>
            </a:endParaRPr>
          </a:p>
        </p:txBody>
      </p:sp>
      <p:sp>
        <p:nvSpPr>
          <p:cNvPr id="193" name="PlaceHolder 2"/>
          <p:cNvSpPr>
            <a:spLocks noGrp="1"/>
          </p:cNvSpPr>
          <p:nvPr>
            <p:ph/>
          </p:nvPr>
        </p:nvSpPr>
        <p:spPr>
          <a:xfrm>
            <a:off x="914400" y="1371600"/>
            <a:ext cx="4986720" cy="4114440"/>
          </a:xfrm>
          <a:prstGeom prst="rect">
            <a:avLst/>
          </a:prstGeom>
          <a:noFill/>
          <a:ln w="0">
            <a:noFill/>
          </a:ln>
        </p:spPr>
        <p:txBody>
          <a:bodyPr lIns="0" rIns="0" tIns="0" bIns="0" anchor="t">
            <a:noAutofit/>
          </a:bodyPr>
          <a:p>
            <a:pPr>
              <a:lnSpc>
                <a:spcPct val="100000"/>
              </a:lnSpc>
              <a:spcBef>
                <a:spcPts val="1400"/>
              </a:spcBef>
              <a:buNone/>
            </a:pPr>
            <a:r>
              <a:rPr b="0" lang="en-US" sz="1600" spc="-1" strike="noStrike">
                <a:solidFill>
                  <a:srgbClr val="292929"/>
                </a:solidFill>
                <a:latin typeface="Abadi"/>
              </a:rPr>
              <a:t>We delved into the data by creating visualizations that depicted various relationships, including:</a:t>
            </a:r>
            <a:endParaRPr b="0" lang="en-US" sz="1600" spc="-1" strike="noStrike">
              <a:latin typeface="Arial"/>
            </a:endParaRPr>
          </a:p>
          <a:p>
            <a:pPr>
              <a:lnSpc>
                <a:spcPct val="100000"/>
              </a:lnSpc>
              <a:spcBef>
                <a:spcPts val="1400"/>
              </a:spcBef>
              <a:buNone/>
            </a:pPr>
            <a:r>
              <a:rPr b="0" lang="en-US" sz="1600" spc="-1" strike="noStrike">
                <a:solidFill>
                  <a:srgbClr val="292929"/>
                </a:solidFill>
                <a:latin typeface="Abadi"/>
              </a:rPr>
              <a:t>1. The connection between flight number and launch site.</a:t>
            </a:r>
            <a:endParaRPr b="0" lang="en-US" sz="1600" spc="-1" strike="noStrike">
              <a:latin typeface="Arial"/>
            </a:endParaRPr>
          </a:p>
          <a:p>
            <a:pPr>
              <a:lnSpc>
                <a:spcPct val="100000"/>
              </a:lnSpc>
              <a:spcBef>
                <a:spcPts val="1400"/>
              </a:spcBef>
              <a:buNone/>
            </a:pPr>
            <a:r>
              <a:rPr b="0" lang="en-US" sz="1600" spc="-1" strike="noStrike">
                <a:solidFill>
                  <a:srgbClr val="292929"/>
                </a:solidFill>
                <a:latin typeface="Abadi"/>
              </a:rPr>
              <a:t>2. The relationship between payload and launch site.</a:t>
            </a:r>
            <a:endParaRPr b="0" lang="en-US" sz="1600" spc="-1" strike="noStrike">
              <a:latin typeface="Arial"/>
            </a:endParaRPr>
          </a:p>
          <a:p>
            <a:pPr>
              <a:lnSpc>
                <a:spcPct val="100000"/>
              </a:lnSpc>
              <a:spcBef>
                <a:spcPts val="1400"/>
              </a:spcBef>
              <a:buNone/>
            </a:pPr>
            <a:r>
              <a:rPr b="0" lang="en-US" sz="1600" spc="-1" strike="noStrike">
                <a:solidFill>
                  <a:srgbClr val="292929"/>
                </a:solidFill>
                <a:latin typeface="Abadi"/>
              </a:rPr>
              <a:t>3. The success rate of each orbit type.</a:t>
            </a:r>
            <a:endParaRPr b="0" lang="en-US" sz="1600" spc="-1" strike="noStrike">
              <a:latin typeface="Arial"/>
            </a:endParaRPr>
          </a:p>
          <a:p>
            <a:pPr>
              <a:lnSpc>
                <a:spcPct val="100000"/>
              </a:lnSpc>
              <a:spcBef>
                <a:spcPts val="1400"/>
              </a:spcBef>
              <a:buNone/>
            </a:pPr>
            <a:r>
              <a:rPr b="0" lang="en-US" sz="1600" spc="-1" strike="noStrike">
                <a:solidFill>
                  <a:srgbClr val="292929"/>
                </a:solidFill>
                <a:latin typeface="Abadi"/>
              </a:rPr>
              <a:t>4. The correlation between flight number and orbit type.</a:t>
            </a:r>
            <a:endParaRPr b="0" lang="en-US" sz="1600" spc="-1" strike="noStrike">
              <a:latin typeface="Arial"/>
            </a:endParaRPr>
          </a:p>
          <a:p>
            <a:pPr>
              <a:lnSpc>
                <a:spcPct val="100000"/>
              </a:lnSpc>
              <a:spcBef>
                <a:spcPts val="1400"/>
              </a:spcBef>
              <a:buNone/>
            </a:pPr>
            <a:r>
              <a:rPr b="0" lang="en-US" sz="1600" spc="-1" strike="noStrike">
                <a:solidFill>
                  <a:srgbClr val="292929"/>
                </a:solidFill>
                <a:latin typeface="Abadi"/>
              </a:rPr>
              <a:t>5. The yearly trend in launch success rates.</a:t>
            </a:r>
            <a:endParaRPr b="0" lang="en-US" sz="1600" spc="-1" strike="noStrike">
              <a:latin typeface="Arial"/>
            </a:endParaRPr>
          </a:p>
          <a:p>
            <a:pPr>
              <a:lnSpc>
                <a:spcPct val="100000"/>
              </a:lnSpc>
              <a:buNone/>
            </a:pPr>
            <a:endParaRPr b="0" lang="en-US" sz="1600" spc="-1" strike="noStrike">
              <a:latin typeface="Arial"/>
            </a:endParaRPr>
          </a:p>
        </p:txBody>
      </p:sp>
      <p:sp>
        <p:nvSpPr>
          <p:cNvPr id="19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
        <p:nvSpPr>
          <p:cNvPr id="195" name="Content Placeholder 4"/>
          <p:cNvSpPr/>
          <p:nvPr/>
        </p:nvSpPr>
        <p:spPr>
          <a:xfrm>
            <a:off x="754200" y="2286000"/>
            <a:ext cx="5189040" cy="41144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ea typeface="DejaVu Sans"/>
              </a:rPr>
              <a:t>The link to the notebook is </a:t>
            </a:r>
            <a:r>
              <a:rPr b="0" lang="en-US" sz="2200" spc="-1" strike="noStrike">
                <a:solidFill>
                  <a:srgbClr val="1c7ddb"/>
                </a:solidFill>
                <a:latin typeface="Abadi"/>
                <a:ea typeface="DejaVu Sans"/>
              </a:rPr>
              <a:t>https://github.com/talay-dev/IBM_DS_certificate_Capstone/blob/main/jupyter-labs-eda-dataviz.ipynb</a:t>
            </a:r>
            <a:endParaRPr b="0" lang="en-US" sz="2200" spc="-1" strike="noStrike">
              <a:latin typeface="Arial"/>
            </a:endParaRPr>
          </a:p>
        </p:txBody>
      </p:sp>
      <p:pic>
        <p:nvPicPr>
          <p:cNvPr id="196" name="Picture 6" descr=""/>
          <p:cNvPicPr/>
          <p:nvPr/>
        </p:nvPicPr>
        <p:blipFill>
          <a:blip r:embed="rId2"/>
          <a:stretch/>
        </p:blipFill>
        <p:spPr>
          <a:xfrm>
            <a:off x="6629400" y="1495800"/>
            <a:ext cx="4335480" cy="2390040"/>
          </a:xfrm>
          <a:prstGeom prst="rect">
            <a:avLst/>
          </a:prstGeom>
          <a:ln w="0">
            <a:noFill/>
          </a:ln>
        </p:spPr>
      </p:pic>
      <p:pic>
        <p:nvPicPr>
          <p:cNvPr id="197" name="Picture 8" descr=""/>
          <p:cNvPicPr/>
          <p:nvPr/>
        </p:nvPicPr>
        <p:blipFill>
          <a:blip r:embed="rId3"/>
          <a:stretch/>
        </p:blipFill>
        <p:spPr>
          <a:xfrm>
            <a:off x="6629400" y="4114800"/>
            <a:ext cx="4343040" cy="24814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770040" y="1396800"/>
            <a:ext cx="9744840" cy="4760640"/>
          </a:xfrm>
          <a:prstGeom prst="rect">
            <a:avLst/>
          </a:prstGeom>
          <a:noFill/>
          <a:ln w="0">
            <a:noFill/>
          </a:ln>
        </p:spPr>
        <p:txBody>
          <a:bodyPr lIns="0" rIns="0" tIns="0" bIns="0" anchor="t">
            <a:noAutofit/>
          </a:bodyPr>
          <a:p>
            <a:pPr>
              <a:lnSpc>
                <a:spcPct val="100000"/>
              </a:lnSpc>
              <a:spcBef>
                <a:spcPts val="1400"/>
              </a:spcBef>
              <a:buNone/>
            </a:pPr>
            <a:r>
              <a:rPr b="0" lang="en-US" sz="2200" spc="-1" strike="noStrike">
                <a:solidFill>
                  <a:srgbClr val="292929"/>
                </a:solidFill>
                <a:latin typeface="Abadi"/>
              </a:rPr>
              <a:t>We loaded the SpaceX dataset into a PostgreSQL database without leaving the jupyter notebook.</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We applied EDA with SQL to get insight from the data. We wrote queries to find out for instance:</a:t>
            </a:r>
            <a:endParaRPr b="0" lang="en-US" sz="2200" spc="-1" strike="noStrike">
              <a:latin typeface="Arial"/>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names of unique launch sites in the space mission.</a:t>
            </a:r>
            <a:endParaRPr b="0" lang="en-US" sz="1700" spc="-1" strike="noStrike">
              <a:latin typeface="Arial"/>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payload mass carried by boosters launched by NASA (CRS)</a:t>
            </a:r>
            <a:endParaRPr b="0" lang="en-US" sz="1700" spc="-1" strike="noStrike">
              <a:latin typeface="Arial"/>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average payload mass carried by booster version F9 v1.1</a:t>
            </a:r>
            <a:endParaRPr b="0" lang="en-US" sz="1700" spc="-1" strike="noStrike">
              <a:latin typeface="Arial"/>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number of successful and failure mission outcomes</a:t>
            </a:r>
            <a:endParaRPr b="0" lang="en-US" sz="1700" spc="-1" strike="noStrike">
              <a:latin typeface="Arial"/>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failed landing outcomes in drone ship, their booster version and launch site names.</a:t>
            </a:r>
            <a:endParaRPr b="0" lang="en-US" sz="1700" spc="-1" strike="noStrike">
              <a:latin typeface="Arial"/>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https://github.com/talay-dev/IBM_DS_certificate_Capstone/blob/main/jupyter-labs-eda-sql-coursera_sqllite.ipynb</a:t>
            </a: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endParaRPr b="0" lang="en-US" sz="1800" spc="-1" strike="noStrike">
              <a:latin typeface="Arial"/>
            </a:endParaRPr>
          </a:p>
        </p:txBody>
      </p:sp>
      <p:sp>
        <p:nvSpPr>
          <p:cNvPr id="19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US" sz="4000" spc="-1" strike="noStrike">
              <a:latin typeface="Arial"/>
            </a:endParaRPr>
          </a:p>
        </p:txBody>
      </p:sp>
      <p:sp>
        <p:nvSpPr>
          <p:cNvPr id="3" name="PlaceHolder 2"/>
          <p:cNvSpPr>
            <a:spLocks noGrp="1"/>
          </p:cNvSpPr>
          <p:nvPr>
            <p:ph type="sldNum" idx="1"/>
          </p:nvPr>
        </p:nvSpPr>
        <p:spPr/>
        <p:txBody>
          <a:bodyPr/>
          <a:p>
            <a:fld id="{3E8F75AE-3355-4245-AD93-EE32F9AAFE44}"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PlaceHolder 1"/>
          <p:cNvSpPr>
            <a:spLocks noGrp="1"/>
          </p:cNvSpPr>
          <p:nvPr>
            <p:ph/>
          </p:nvPr>
        </p:nvSpPr>
        <p:spPr>
          <a:xfrm>
            <a:off x="838080" y="1507320"/>
            <a:ext cx="10514880" cy="471852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marked all launch sites, and added map objects such as markers, circles, lines to mark the success or failure of launches for each site on the folium map.</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We assigned the feature launch outcomes (failure or success) to class 0 and 1.i.e., 0 for failure, and 1 for success.</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Using the color-labeled marker clusters, we identified which launch sites have relatively high success rate. </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We calculated the distances between a launch site to its proximities. We answered some question for instance:</a:t>
            </a:r>
            <a:endParaRPr b="0" lang="en-US" sz="2200" spc="-1" strike="noStrike">
              <a:latin typeface="Arial"/>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Are launch sites near railways, highways and coastlines.</a:t>
            </a:r>
            <a:endParaRPr b="0" lang="en-US" sz="1800" spc="-1" strike="noStrike">
              <a:latin typeface="Arial"/>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Do launch sites keep certain distance away from cities.</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0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
        <p:nvSpPr>
          <p:cNvPr id="3" name="PlaceHolder 2"/>
          <p:cNvSpPr>
            <a:spLocks noGrp="1"/>
          </p:cNvSpPr>
          <p:nvPr>
            <p:ph type="sldNum" idx="1"/>
          </p:nvPr>
        </p:nvSpPr>
        <p:spPr/>
        <p:txBody>
          <a:bodyPr/>
          <a:p>
            <a:fld id="{0E4C27DA-F400-4E3A-8167-502E9C6A2363}"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PlaceHolder 1"/>
          <p:cNvSpPr>
            <a:spLocks noGrp="1"/>
          </p:cNvSpPr>
          <p:nvPr>
            <p:ph/>
          </p:nvPr>
        </p:nvSpPr>
        <p:spPr>
          <a:xfrm>
            <a:off x="1031400" y="1825560"/>
            <a:ext cx="9744840" cy="328824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We built an interactive dashboard with Plotly dash</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We plotted pie charts showing the total launches by a certain sites</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We plotted scatter graph showing the relationship with Outcome and Payload Mass (Kg) for the different booster version.</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https://github.com/talay-dev/IBM_DS_certificate_Capstone/blob/main/spacex_dash_app.py</a:t>
            </a:r>
            <a:endParaRPr b="0" lang="en-US" sz="2200" spc="-1" strike="noStrike">
              <a:latin typeface="Arial"/>
            </a:endParaRPr>
          </a:p>
        </p:txBody>
      </p:sp>
      <p:sp>
        <p:nvSpPr>
          <p:cNvPr id="20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
        <p:nvSpPr>
          <p:cNvPr id="3" name="PlaceHolder 2"/>
          <p:cNvSpPr>
            <a:spLocks noGrp="1"/>
          </p:cNvSpPr>
          <p:nvPr>
            <p:ph type="sldNum" idx="1"/>
          </p:nvPr>
        </p:nvSpPr>
        <p:spPr/>
        <p:txBody>
          <a:bodyPr/>
          <a:p>
            <a:fld id="{823A6D25-944C-41C1-B6CF-0F6416E8B489}"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loaded the data using numpy and pandas, transformed the data, split our data into training and testing.</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We built different machine learning models and tune different hyperparameters using GridSearchCV.</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We used accuracy as the metric for our model, improved the model using feature engineering and algorithm tuning.</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We found the best performing classification model.</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https://github.com/talay-dev/IBM_DS_certificate_Capstone/blob/main/SpaceX_Machine_Learning_Prediction_Part_5.jupyterlite.ipynb</a:t>
            </a:r>
            <a:endParaRPr b="0" lang="en-US" sz="2200" spc="-1" strike="noStrike">
              <a:latin typeface="Arial"/>
            </a:endParaRPr>
          </a:p>
          <a:p>
            <a:pPr>
              <a:lnSpc>
                <a:spcPct val="100000"/>
              </a:lnSpc>
              <a:buNone/>
            </a:pPr>
            <a:endParaRPr b="0" lang="en-US" sz="1800" spc="-1" strike="noStrike">
              <a:latin typeface="Arial"/>
            </a:endParaRPr>
          </a:p>
        </p:txBody>
      </p:sp>
      <p:sp>
        <p:nvSpPr>
          <p:cNvPr id="20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
        <p:nvSpPr>
          <p:cNvPr id="3" name="PlaceHolder 2"/>
          <p:cNvSpPr>
            <a:spLocks noGrp="1"/>
          </p:cNvSpPr>
          <p:nvPr>
            <p:ph type="sldNum" idx="1"/>
          </p:nvPr>
        </p:nvSpPr>
        <p:spPr/>
        <p:txBody>
          <a:bodyPr/>
          <a:p>
            <a:fld id="{6EC0056E-DB1B-4C55-A286-347D0BC7DB1A}"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Content Placeholder 2"/>
          <p:cNvSpPr/>
          <p:nvPr/>
        </p:nvSpPr>
        <p:spPr>
          <a:xfrm>
            <a:off x="840960" y="1807200"/>
            <a:ext cx="7067880" cy="16210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Exploratory data analysis 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Interactive analytics demo in screenshots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Predictive analysis results</a:t>
            </a:r>
            <a:endParaRPr b="0" lang="en-US" sz="2200" spc="-1" strike="noStrike">
              <a:latin typeface="Arial"/>
            </a:endParaRPr>
          </a:p>
          <a:p>
            <a:pPr>
              <a:lnSpc>
                <a:spcPct val="90000"/>
              </a:lnSpc>
              <a:spcBef>
                <a:spcPts val="499"/>
              </a:spcBef>
              <a:buNone/>
            </a:pPr>
            <a:endParaRPr b="0" lang="en-US" sz="1800" spc="-1" strike="noStrike">
              <a:latin typeface="Arial"/>
            </a:endParaRPr>
          </a:p>
          <a:p>
            <a:pPr marL="457200">
              <a:lnSpc>
                <a:spcPct val="90000"/>
              </a:lnSpc>
              <a:spcBef>
                <a:spcPts val="499"/>
              </a:spcBef>
              <a:buNone/>
              <a:tabLst>
                <a:tab algn="l" pos="0"/>
              </a:tabLst>
            </a:pPr>
            <a:endParaRPr b="0" lang="en-US" sz="1800" spc="-1" strike="noStrike">
              <a:latin typeface="Arial"/>
            </a:endParaRPr>
          </a:p>
        </p:txBody>
      </p:sp>
      <p:sp>
        <p:nvSpPr>
          <p:cNvPr id="20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en-US" sz="4000" spc="-1" strike="noStrike">
              <a:latin typeface="Arial"/>
            </a:endParaRPr>
          </a:p>
        </p:txBody>
      </p:sp>
      <p:sp>
        <p:nvSpPr>
          <p:cNvPr id="2" name="PlaceHolder 1"/>
          <p:cNvSpPr>
            <a:spLocks noGrp="1"/>
          </p:cNvSpPr>
          <p:nvPr>
            <p:ph type="sldNum" idx="1"/>
          </p:nvPr>
        </p:nvSpPr>
        <p:spPr/>
        <p:txBody>
          <a:bodyPr/>
          <a:p>
            <a:fld id="{1CA2BA69-6698-4EE3-B491-7B5DD3FC189F}"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PlaceHolder 1"/>
          <p:cNvSpPr>
            <a:spLocks noGrp="1"/>
          </p:cNvSpPr>
          <p:nvPr>
            <p:ph/>
          </p:nvPr>
        </p:nvSpPr>
        <p:spPr>
          <a:xfrm>
            <a:off x="865080" y="2057400"/>
            <a:ext cx="10592280" cy="96660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From the plot, we found that the larger the flight amount at a launch site, the greater the success rate at a launch site.</a:t>
            </a:r>
            <a:endParaRPr b="0" lang="en-US" sz="2200" spc="-1" strike="noStrike">
              <a:latin typeface="Arial"/>
            </a:endParaRPr>
          </a:p>
          <a:p>
            <a:pPr>
              <a:lnSpc>
                <a:spcPct val="100000"/>
              </a:lnSpc>
              <a:spcBef>
                <a:spcPts val="1400"/>
              </a:spcBef>
              <a:buNone/>
            </a:pPr>
            <a:endParaRPr b="0" lang="en-US" sz="2200" spc="-1" strike="noStrike">
              <a:latin typeface="Arial"/>
            </a:endParaRPr>
          </a:p>
        </p:txBody>
      </p:sp>
      <p:sp>
        <p:nvSpPr>
          <p:cNvPr id="20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pic>
        <p:nvPicPr>
          <p:cNvPr id="210" name="Picture 5" descr=""/>
          <p:cNvPicPr/>
          <p:nvPr/>
        </p:nvPicPr>
        <p:blipFill>
          <a:blip r:embed="rId2"/>
          <a:stretch/>
        </p:blipFill>
        <p:spPr>
          <a:xfrm>
            <a:off x="1205640" y="2954160"/>
            <a:ext cx="9675720" cy="2503800"/>
          </a:xfrm>
          <a:prstGeom prst="rect">
            <a:avLst/>
          </a:prstGeom>
          <a:ln w="0">
            <a:noFill/>
          </a:ln>
        </p:spPr>
      </p:pic>
      <p:sp>
        <p:nvSpPr>
          <p:cNvPr id="3" name="PlaceHolder 2"/>
          <p:cNvSpPr>
            <a:spLocks noGrp="1"/>
          </p:cNvSpPr>
          <p:nvPr>
            <p:ph type="sldNum" idx="1"/>
          </p:nvPr>
        </p:nvSpPr>
        <p:spPr/>
        <p:txBody>
          <a:bodyPr/>
          <a:p>
            <a:fld id="{98470A76-BC17-4621-80FD-CEAA8F5E9520}"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Rectangle 10"/>
          <p:cNvSpPr/>
          <p:nvPr/>
        </p:nvSpPr>
        <p:spPr>
          <a:xfrm>
            <a:off x="0" y="0"/>
            <a:ext cx="1218816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2" name="Title 1"/>
          <p:cNvSpPr/>
          <p:nvPr/>
        </p:nvSpPr>
        <p:spPr>
          <a:xfrm>
            <a:off x="635040" y="640800"/>
            <a:ext cx="3047400" cy="2503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buNone/>
            </a:pPr>
            <a:r>
              <a:rPr b="0" lang="en-US" sz="3200" spc="-1" strike="noStrike">
                <a:solidFill>
                  <a:srgbClr val="0b49cb"/>
                </a:solidFill>
                <a:latin typeface="Abadi"/>
                <a:ea typeface="DejaVu Sans"/>
              </a:rPr>
              <a:t>Payload vs. Launch Site</a:t>
            </a:r>
            <a:endParaRPr b="0" lang="en-US" sz="3200" spc="-1" strike="noStrike">
              <a:latin typeface="Arial"/>
            </a:endParaRPr>
          </a:p>
        </p:txBody>
      </p:sp>
      <p:sp>
        <p:nvSpPr>
          <p:cNvPr id="213" name="sketch line"/>
          <p:cNvSpPr/>
          <p:nvPr/>
        </p:nvSpPr>
        <p:spPr>
          <a:xfrm rot="5400000">
            <a:off x="1627920" y="3462480"/>
            <a:ext cx="5409360" cy="17640"/>
          </a:xfrm>
          <a:custGeom>
            <a:avLst/>
            <a:gdLst/>
            <a:ahLst/>
            <a:rect l="l" t="t" r="r" b="b"/>
            <a:pathLst>
              <a:path fill="none" w="5410200" h="18288">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stroke="0" w="5410200" h="18288">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sp>
      <p:sp>
        <p:nvSpPr>
          <p:cNvPr id="214" name="PlaceHolder 1"/>
          <p:cNvSpPr>
            <a:spLocks noGrp="1"/>
          </p:cNvSpPr>
          <p:nvPr>
            <p:ph type="sldNum" idx="15"/>
          </p:nvPr>
        </p:nvSpPr>
        <p:spPr>
          <a:xfrm>
            <a:off x="861048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67F35BBF-3166-414D-A96A-58A2D715B696}" type="slidenum">
              <a:rPr b="0" lang="en-US" sz="1200" spc="-1" strike="noStrike">
                <a:solidFill>
                  <a:srgbClr val="8b8b8b"/>
                </a:solidFill>
                <a:latin typeface="Calibri"/>
              </a:rPr>
              <a:t>&lt;number&gt;</a:t>
            </a:fld>
            <a:endParaRPr b="0" lang="en-US" sz="1200" spc="-1" strike="noStrike">
              <a:latin typeface="Times New Roman"/>
            </a:endParaRPr>
          </a:p>
        </p:txBody>
      </p:sp>
      <p:pic>
        <p:nvPicPr>
          <p:cNvPr id="215" name="Picture 5" descr=""/>
          <p:cNvPicPr/>
          <p:nvPr/>
        </p:nvPicPr>
        <p:blipFill>
          <a:blip r:embed="rId1"/>
          <a:stretch/>
        </p:blipFill>
        <p:spPr>
          <a:xfrm>
            <a:off x="4481640" y="3179520"/>
            <a:ext cx="6871680" cy="2405880"/>
          </a:xfrm>
          <a:prstGeom prst="rect">
            <a:avLst/>
          </a:prstGeom>
          <a:ln w="0">
            <a:noFill/>
          </a:ln>
        </p:spPr>
      </p:pic>
      <p:pic>
        <p:nvPicPr>
          <p:cNvPr id="216" name="Picture 9" descr=""/>
          <p:cNvPicPr/>
          <p:nvPr/>
        </p:nvPicPr>
        <p:blipFill>
          <a:blip r:embed="rId2"/>
          <a:stretch/>
        </p:blipFill>
        <p:spPr>
          <a:xfrm>
            <a:off x="4680000" y="1071360"/>
            <a:ext cx="6876360" cy="1971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480" cy="401040"/>
          </a:xfrm>
          <a:prstGeom prst="rect">
            <a:avLst/>
          </a:prstGeom>
          <a:noFill/>
          <a:ln w="0">
            <a:noFill/>
          </a:ln>
        </p:spPr>
        <p:txBody>
          <a:bodyPr lIns="90000" rIns="90000" tIns="45000" bIns="45000"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4CCC0E8B-7221-4434-8151-EB728718554A}" type="slidenum">
              <a:rPr b="0" lang="en-US" sz="1600" spc="-1" strike="noStrike">
                <a:solidFill>
                  <a:srgbClr val="1c7ddb"/>
                </a:solidFill>
                <a:latin typeface="Abadi"/>
              </a:rPr>
              <a:t>2</a:t>
            </a:fld>
            <a:endParaRPr b="0" lang="en-US" sz="1600" spc="-1" strike="noStrike">
              <a:latin typeface="Times New Roman"/>
            </a:endParaRPr>
          </a:p>
        </p:txBody>
      </p:sp>
      <p:sp>
        <p:nvSpPr>
          <p:cNvPr id="167" name="Content Placeholder 2"/>
          <p:cNvSpPr/>
          <p:nvPr/>
        </p:nvSpPr>
        <p:spPr>
          <a:xfrm>
            <a:off x="958680" y="2113200"/>
            <a:ext cx="5166360" cy="33202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US" sz="2200" spc="-1" strike="noStrike">
              <a:latin typeface="Arial"/>
            </a:endParaRPr>
          </a:p>
        </p:txBody>
      </p:sp>
      <p:sp>
        <p:nvSpPr>
          <p:cNvPr id="16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Rectangle 9"/>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8" name="Title 1"/>
          <p:cNvSpPr/>
          <p:nvPr/>
        </p:nvSpPr>
        <p:spPr>
          <a:xfrm>
            <a:off x="643320" y="321840"/>
            <a:ext cx="10904400" cy="1135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buNone/>
            </a:pPr>
            <a:r>
              <a:rPr b="0" lang="en-US" sz="3600" spc="-1" strike="noStrike">
                <a:solidFill>
                  <a:srgbClr val="0b49cb"/>
                </a:solidFill>
                <a:latin typeface="Abadi"/>
                <a:ea typeface="DejaVu Sans"/>
              </a:rPr>
              <a:t>Success Rate vs. Orbit Type</a:t>
            </a:r>
            <a:endParaRPr b="0" lang="en-US" sz="3600" spc="-1" strike="noStrike">
              <a:latin typeface="Arial"/>
            </a:endParaRPr>
          </a:p>
        </p:txBody>
      </p:sp>
      <p:sp>
        <p:nvSpPr>
          <p:cNvPr id="219" name="PlaceHolder 1"/>
          <p:cNvSpPr>
            <a:spLocks noGrp="1"/>
          </p:cNvSpPr>
          <p:nvPr>
            <p:ph/>
          </p:nvPr>
        </p:nvSpPr>
        <p:spPr>
          <a:xfrm>
            <a:off x="643320" y="1783080"/>
            <a:ext cx="4007520" cy="4393440"/>
          </a:xfrm>
          <a:prstGeom prst="rect">
            <a:avLst/>
          </a:prstGeom>
          <a:noFill/>
          <a:ln w="0">
            <a:noFill/>
          </a:ln>
        </p:spPr>
        <p:txBody>
          <a:bodyPr lIns="0" rIns="0" tIns="0" bIns="0"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we can see that ES-L1, GEO, HEO, SSO, VLEO had the most success rate.</a:t>
            </a:r>
            <a:endParaRPr b="0" lang="en-US" sz="2200" spc="-1" strike="noStrike">
              <a:latin typeface="Arial"/>
            </a:endParaRPr>
          </a:p>
          <a:p>
            <a:pPr>
              <a:lnSpc>
                <a:spcPct val="90000"/>
              </a:lnSpc>
              <a:spcBef>
                <a:spcPts val="1400"/>
              </a:spcBef>
              <a:buNone/>
            </a:pPr>
            <a:endParaRPr b="0" lang="en-US" sz="2000" spc="-1" strike="noStrike">
              <a:latin typeface="Arial"/>
            </a:endParaRPr>
          </a:p>
        </p:txBody>
      </p:sp>
      <p:grpSp>
        <p:nvGrpSpPr>
          <p:cNvPr id="220" name="Group 11"/>
          <p:cNvGrpSpPr/>
          <p:nvPr/>
        </p:nvGrpSpPr>
        <p:grpSpPr>
          <a:xfrm>
            <a:off x="1080" y="4601520"/>
            <a:ext cx="1013400" cy="2016720"/>
            <a:chOff x="1080" y="4601520"/>
            <a:chExt cx="1013400" cy="2016720"/>
          </a:xfrm>
        </p:grpSpPr>
        <p:sp>
          <p:nvSpPr>
            <p:cNvPr id="221" name="Isosceles Triangle 12"/>
            <p:cNvSpPr/>
            <p:nvPr/>
          </p:nvSpPr>
          <p:spPr>
            <a:xfrm rot="5400000">
              <a:off x="-500400" y="5103000"/>
              <a:ext cx="2016720" cy="101340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2" name="Rectangle 13"/>
            <p:cNvSpPr/>
            <p:nvPr/>
          </p:nvSpPr>
          <p:spPr>
            <a:xfrm rot="2700000">
              <a:off x="427680" y="5728320"/>
              <a:ext cx="484920" cy="48492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23" name="Picture 1" descr=""/>
          <p:cNvPicPr/>
          <p:nvPr/>
        </p:nvPicPr>
        <p:blipFill>
          <a:blip r:embed="rId1"/>
          <a:stretch/>
        </p:blipFill>
        <p:spPr>
          <a:xfrm>
            <a:off x="4968000" y="2244240"/>
            <a:ext cx="6579720" cy="3438720"/>
          </a:xfrm>
          <a:prstGeom prst="rect">
            <a:avLst/>
          </a:prstGeom>
          <a:ln w="0">
            <a:noFill/>
          </a:ln>
        </p:spPr>
      </p:pic>
      <p:grpSp>
        <p:nvGrpSpPr>
          <p:cNvPr id="224" name="Group 15"/>
          <p:cNvGrpSpPr/>
          <p:nvPr/>
        </p:nvGrpSpPr>
        <p:grpSpPr>
          <a:xfrm>
            <a:off x="11219400" y="720"/>
            <a:ext cx="972000" cy="1934640"/>
            <a:chOff x="11219400" y="720"/>
            <a:chExt cx="972000" cy="1934640"/>
          </a:xfrm>
        </p:grpSpPr>
        <p:sp>
          <p:nvSpPr>
            <p:cNvPr id="225" name="Rectangle 16"/>
            <p:cNvSpPr/>
            <p:nvPr/>
          </p:nvSpPr>
          <p:spPr>
            <a:xfrm rot="2700000">
              <a:off x="11321640" y="1074240"/>
              <a:ext cx="492480" cy="49248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6" name="Isosceles Triangle 17"/>
            <p:cNvSpPr/>
            <p:nvPr/>
          </p:nvSpPr>
          <p:spPr>
            <a:xfrm rot="16200000">
              <a:off x="10738080" y="482040"/>
              <a:ext cx="1934640" cy="97200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27" name="PlaceHolder 2"/>
          <p:cNvSpPr>
            <a:spLocks noGrp="1"/>
          </p:cNvSpPr>
          <p:nvPr>
            <p:ph type="sldNum" idx="16"/>
          </p:nvPr>
        </p:nvSpPr>
        <p:spPr>
          <a:xfrm>
            <a:off x="880524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5B9287DF-2CFF-485C-99F0-D22C020F942A}"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2069640"/>
            <a:ext cx="1051488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plot below shows the Flight Number vs. Orbit type. We observe that in the LEO orbit, success is related to the number of flights whereas in the GTO orbit, there is no relationship between flight number and the orbit. </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p:txBody>
      </p:sp>
      <p:sp>
        <p:nvSpPr>
          <p:cNvPr id="22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30" name="Picture 5" descr=""/>
          <p:cNvPicPr/>
          <p:nvPr/>
        </p:nvPicPr>
        <p:blipFill>
          <a:blip r:embed="rId2"/>
          <a:stretch/>
        </p:blipFill>
        <p:spPr>
          <a:xfrm>
            <a:off x="1342800" y="3529440"/>
            <a:ext cx="8262720" cy="2104200"/>
          </a:xfrm>
          <a:prstGeom prst="rect">
            <a:avLst/>
          </a:prstGeom>
          <a:ln w="0">
            <a:noFill/>
          </a:ln>
        </p:spPr>
      </p:pic>
      <p:sp>
        <p:nvSpPr>
          <p:cNvPr id="3" name="PlaceHolder 2"/>
          <p:cNvSpPr>
            <a:spLocks noGrp="1"/>
          </p:cNvSpPr>
          <p:nvPr>
            <p:ph type="sldNum" idx="1"/>
          </p:nvPr>
        </p:nvSpPr>
        <p:spPr/>
        <p:txBody>
          <a:bodyPr/>
          <a:p>
            <a:fld id="{0CA863BC-7999-4A7E-B7CF-5B3AABC59931}"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2057400"/>
            <a:ext cx="1068732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can observe that with heavy payloads, the successful landing are more for PO, LEO and ISS orbits.</a:t>
            </a:r>
            <a:endParaRPr b="0" lang="en-US" sz="2200" spc="-1" strike="noStrike">
              <a:latin typeface="Arial"/>
            </a:endParaRPr>
          </a:p>
          <a:p>
            <a:pPr>
              <a:lnSpc>
                <a:spcPct val="100000"/>
              </a:lnSpc>
              <a:spcBef>
                <a:spcPts val="1400"/>
              </a:spcBef>
              <a:buNone/>
            </a:pPr>
            <a:endParaRPr b="0" lang="en-US" sz="2200" spc="-1" strike="noStrike">
              <a:latin typeface="Arial"/>
            </a:endParaRPr>
          </a:p>
        </p:txBody>
      </p:sp>
      <p:sp>
        <p:nvSpPr>
          <p:cNvPr id="23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pic>
        <p:nvPicPr>
          <p:cNvPr id="233" name="Picture 5" descr=""/>
          <p:cNvPicPr/>
          <p:nvPr/>
        </p:nvPicPr>
        <p:blipFill>
          <a:blip r:embed="rId2"/>
          <a:stretch/>
        </p:blipFill>
        <p:spPr>
          <a:xfrm>
            <a:off x="1146600" y="3429000"/>
            <a:ext cx="9081720" cy="2094840"/>
          </a:xfrm>
          <a:prstGeom prst="rect">
            <a:avLst/>
          </a:prstGeom>
          <a:ln w="0">
            <a:noFill/>
          </a:ln>
        </p:spPr>
      </p:pic>
      <p:sp>
        <p:nvSpPr>
          <p:cNvPr id="3" name="PlaceHolder 2"/>
          <p:cNvSpPr>
            <a:spLocks noGrp="1"/>
          </p:cNvSpPr>
          <p:nvPr>
            <p:ph type="sldNum" idx="1"/>
          </p:nvPr>
        </p:nvSpPr>
        <p:spPr/>
        <p:txBody>
          <a:bodyPr/>
          <a:p>
            <a:fld id="{5F995F60-2165-49AC-9887-F27927560D77}"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Rectangle 9"/>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5" name="Title 1"/>
          <p:cNvSpPr/>
          <p:nvPr/>
        </p:nvSpPr>
        <p:spPr>
          <a:xfrm>
            <a:off x="643320" y="321840"/>
            <a:ext cx="10904400" cy="1135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buNone/>
            </a:pPr>
            <a:r>
              <a:rPr b="0" lang="en-US" sz="3600" spc="-1" strike="noStrike">
                <a:solidFill>
                  <a:srgbClr val="0b49cb"/>
                </a:solidFill>
                <a:latin typeface="Abadi"/>
                <a:ea typeface="DejaVu Sans"/>
              </a:rPr>
              <a:t>Launch Success Yearly Trend</a:t>
            </a:r>
            <a:endParaRPr b="0" lang="en-US" sz="3600" spc="-1" strike="noStrike">
              <a:latin typeface="Arial"/>
            </a:endParaRPr>
          </a:p>
        </p:txBody>
      </p:sp>
      <p:sp>
        <p:nvSpPr>
          <p:cNvPr id="236" name="PlaceHolder 1"/>
          <p:cNvSpPr>
            <a:spLocks noGrp="1"/>
          </p:cNvSpPr>
          <p:nvPr>
            <p:ph/>
          </p:nvPr>
        </p:nvSpPr>
        <p:spPr>
          <a:xfrm>
            <a:off x="643320" y="1783080"/>
            <a:ext cx="4007520" cy="4393440"/>
          </a:xfrm>
          <a:prstGeom prst="rect">
            <a:avLst/>
          </a:prstGeom>
          <a:noFill/>
          <a:ln w="0">
            <a:noFill/>
          </a:ln>
        </p:spPr>
        <p:txBody>
          <a:bodyPr lIns="0" rIns="0" tIns="0" bIns="0"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we can observe that success rate since 2013 kept on increasing till 2020.</a:t>
            </a:r>
            <a:endParaRPr b="0" lang="en-US" sz="2200" spc="-1" strike="noStrike">
              <a:latin typeface="Arial"/>
            </a:endParaRPr>
          </a:p>
          <a:p>
            <a:pPr>
              <a:lnSpc>
                <a:spcPct val="90000"/>
              </a:lnSpc>
              <a:spcBef>
                <a:spcPts val="1400"/>
              </a:spcBef>
              <a:buNone/>
            </a:pPr>
            <a:endParaRPr b="0" lang="en-US" sz="2000" spc="-1" strike="noStrike">
              <a:latin typeface="Arial"/>
            </a:endParaRPr>
          </a:p>
        </p:txBody>
      </p:sp>
      <p:grpSp>
        <p:nvGrpSpPr>
          <p:cNvPr id="237" name="Group 11"/>
          <p:cNvGrpSpPr/>
          <p:nvPr/>
        </p:nvGrpSpPr>
        <p:grpSpPr>
          <a:xfrm>
            <a:off x="1080" y="4601520"/>
            <a:ext cx="1013400" cy="2016720"/>
            <a:chOff x="1080" y="4601520"/>
            <a:chExt cx="1013400" cy="2016720"/>
          </a:xfrm>
        </p:grpSpPr>
        <p:sp>
          <p:nvSpPr>
            <p:cNvPr id="238" name="Isosceles Triangle 12"/>
            <p:cNvSpPr/>
            <p:nvPr/>
          </p:nvSpPr>
          <p:spPr>
            <a:xfrm rot="5400000">
              <a:off x="-500400" y="5103000"/>
              <a:ext cx="2016720" cy="101340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39" name="Rectangle 13"/>
            <p:cNvSpPr/>
            <p:nvPr/>
          </p:nvSpPr>
          <p:spPr>
            <a:xfrm rot="2700000">
              <a:off x="427680" y="5728320"/>
              <a:ext cx="484920" cy="48492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40" name="Group 15"/>
          <p:cNvGrpSpPr/>
          <p:nvPr/>
        </p:nvGrpSpPr>
        <p:grpSpPr>
          <a:xfrm>
            <a:off x="11219400" y="720"/>
            <a:ext cx="972000" cy="1934640"/>
            <a:chOff x="11219400" y="720"/>
            <a:chExt cx="972000" cy="1934640"/>
          </a:xfrm>
        </p:grpSpPr>
        <p:sp>
          <p:nvSpPr>
            <p:cNvPr id="241" name="Rectangle 16"/>
            <p:cNvSpPr/>
            <p:nvPr/>
          </p:nvSpPr>
          <p:spPr>
            <a:xfrm rot="2700000">
              <a:off x="11321640" y="1074240"/>
              <a:ext cx="492480" cy="49248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42" name="Isosceles Triangle 17"/>
            <p:cNvSpPr/>
            <p:nvPr/>
          </p:nvSpPr>
          <p:spPr>
            <a:xfrm rot="16200000">
              <a:off x="10738080" y="482040"/>
              <a:ext cx="1934640" cy="97200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43" name="PlaceHolder 2"/>
          <p:cNvSpPr>
            <a:spLocks noGrp="1"/>
          </p:cNvSpPr>
          <p:nvPr>
            <p:ph type="sldNum" idx="17"/>
          </p:nvPr>
        </p:nvSpPr>
        <p:spPr>
          <a:xfrm>
            <a:off x="880524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4DEDDDF3-DFD1-4F7C-A20D-3096CA5FE015}" type="slidenum">
              <a:rPr b="0" lang="en-US" sz="1200" spc="-1" strike="noStrike">
                <a:solidFill>
                  <a:srgbClr val="8b8b8b"/>
                </a:solidFill>
                <a:latin typeface="Calibri"/>
              </a:rPr>
              <a:t>&lt;number&gt;</a:t>
            </a:fld>
            <a:endParaRPr b="0" lang="en-US" sz="1200" spc="-1" strike="noStrike">
              <a:latin typeface="Times New Roman"/>
            </a:endParaRPr>
          </a:p>
        </p:txBody>
      </p:sp>
      <p:pic>
        <p:nvPicPr>
          <p:cNvPr id="244" name="Picture 14" descr=""/>
          <p:cNvPicPr/>
          <p:nvPr/>
        </p:nvPicPr>
        <p:blipFill>
          <a:blip r:embed="rId1"/>
          <a:stretch/>
        </p:blipFill>
        <p:spPr>
          <a:xfrm>
            <a:off x="4712760" y="1935360"/>
            <a:ext cx="6303240" cy="36018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5" name="Rectangle 22"/>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Title 1"/>
          <p:cNvSpPr/>
          <p:nvPr/>
        </p:nvSpPr>
        <p:spPr>
          <a:xfrm>
            <a:off x="643320" y="321840"/>
            <a:ext cx="10904400" cy="11350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buNone/>
              <a:tabLst>
                <a:tab algn="l" pos="0"/>
              </a:tabLst>
            </a:pPr>
            <a:r>
              <a:rPr b="0" lang="en-US" sz="3700" spc="-1" strike="noStrike">
                <a:solidFill>
                  <a:srgbClr val="0b49cb"/>
                </a:solidFill>
                <a:latin typeface="Abadi"/>
                <a:ea typeface="DejaVu Sans"/>
              </a:rPr>
              <a:t>All Launch Site Names</a:t>
            </a:r>
            <a:endParaRPr b="0" lang="en-US" sz="3700" spc="-1" strike="noStrike">
              <a:latin typeface="Arial"/>
            </a:endParaRPr>
          </a:p>
        </p:txBody>
      </p:sp>
      <p:sp>
        <p:nvSpPr>
          <p:cNvPr id="247" name="PlaceHolder 1"/>
          <p:cNvSpPr>
            <a:spLocks noGrp="1"/>
          </p:cNvSpPr>
          <p:nvPr>
            <p:ph/>
          </p:nvPr>
        </p:nvSpPr>
        <p:spPr>
          <a:xfrm>
            <a:off x="643320" y="1783080"/>
            <a:ext cx="4007520" cy="4393440"/>
          </a:xfrm>
          <a:prstGeom prst="rect">
            <a:avLst/>
          </a:prstGeom>
          <a:noFill/>
          <a:ln w="0">
            <a:noFill/>
          </a:ln>
        </p:spPr>
        <p:txBody>
          <a:bodyPr lIns="0" rIns="0" tIns="0" bIns="0"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We used the key word </a:t>
            </a:r>
            <a:r>
              <a:rPr b="1" lang="en-US" sz="2200" spc="-1" strike="noStrike">
                <a:solidFill>
                  <a:srgbClr val="000000"/>
                </a:solidFill>
                <a:latin typeface="Abadi"/>
              </a:rPr>
              <a:t>DISTINCT</a:t>
            </a:r>
            <a:r>
              <a:rPr b="0" lang="en-US" sz="2200" spc="-1" strike="noStrike">
                <a:solidFill>
                  <a:srgbClr val="000000"/>
                </a:solidFill>
                <a:latin typeface="Abadi"/>
              </a:rPr>
              <a:t> to show only unique launch sites from the SpaceX data.</a:t>
            </a:r>
            <a:endParaRPr b="0" lang="en-US" sz="2200" spc="-1" strike="noStrike">
              <a:latin typeface="Arial"/>
            </a:endParaRPr>
          </a:p>
          <a:p>
            <a:pPr>
              <a:lnSpc>
                <a:spcPct val="90000"/>
              </a:lnSpc>
              <a:spcBef>
                <a:spcPts val="1400"/>
              </a:spcBef>
              <a:buNone/>
            </a:pPr>
            <a:endParaRPr b="0" lang="en-US" sz="2000" spc="-1" strike="noStrike">
              <a:latin typeface="Arial"/>
            </a:endParaRPr>
          </a:p>
        </p:txBody>
      </p:sp>
      <p:grpSp>
        <p:nvGrpSpPr>
          <p:cNvPr id="248" name="Group 24"/>
          <p:cNvGrpSpPr/>
          <p:nvPr/>
        </p:nvGrpSpPr>
        <p:grpSpPr>
          <a:xfrm>
            <a:off x="1080" y="4601520"/>
            <a:ext cx="1013400" cy="2016720"/>
            <a:chOff x="1080" y="4601520"/>
            <a:chExt cx="1013400" cy="2016720"/>
          </a:xfrm>
        </p:grpSpPr>
        <p:sp>
          <p:nvSpPr>
            <p:cNvPr id="249" name="Isosceles Triangle 25"/>
            <p:cNvSpPr/>
            <p:nvPr/>
          </p:nvSpPr>
          <p:spPr>
            <a:xfrm rot="5400000">
              <a:off x="-500400" y="5103000"/>
              <a:ext cx="2016720" cy="101340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0" name="Rectangle 26"/>
            <p:cNvSpPr/>
            <p:nvPr/>
          </p:nvSpPr>
          <p:spPr>
            <a:xfrm rot="2700000">
              <a:off x="427680" y="5728320"/>
              <a:ext cx="484920" cy="48492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51" name="Picture 5" descr=""/>
          <p:cNvPicPr/>
          <p:nvPr/>
        </p:nvPicPr>
        <p:blipFill>
          <a:blip r:embed="rId1"/>
          <a:stretch/>
        </p:blipFill>
        <p:spPr>
          <a:xfrm>
            <a:off x="5295240" y="2196720"/>
            <a:ext cx="6252480" cy="3533760"/>
          </a:xfrm>
          <a:prstGeom prst="rect">
            <a:avLst/>
          </a:prstGeom>
          <a:ln w="0">
            <a:noFill/>
          </a:ln>
        </p:spPr>
      </p:pic>
      <p:grpSp>
        <p:nvGrpSpPr>
          <p:cNvPr id="252" name="Group 28"/>
          <p:cNvGrpSpPr/>
          <p:nvPr/>
        </p:nvGrpSpPr>
        <p:grpSpPr>
          <a:xfrm>
            <a:off x="11219400" y="720"/>
            <a:ext cx="972000" cy="1934640"/>
            <a:chOff x="11219400" y="720"/>
            <a:chExt cx="972000" cy="1934640"/>
          </a:xfrm>
        </p:grpSpPr>
        <p:sp>
          <p:nvSpPr>
            <p:cNvPr id="253" name="Rectangle 29"/>
            <p:cNvSpPr/>
            <p:nvPr/>
          </p:nvSpPr>
          <p:spPr>
            <a:xfrm rot="2700000">
              <a:off x="11321640" y="1074240"/>
              <a:ext cx="492480" cy="49248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4" name="Isosceles Triangle 30"/>
            <p:cNvSpPr/>
            <p:nvPr/>
          </p:nvSpPr>
          <p:spPr>
            <a:xfrm rot="16200000">
              <a:off x="10738080" y="482040"/>
              <a:ext cx="1934640" cy="97200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55" name="PlaceHolder 2"/>
          <p:cNvSpPr>
            <a:spLocks noGrp="1"/>
          </p:cNvSpPr>
          <p:nvPr>
            <p:ph type="sldNum" idx="18"/>
          </p:nvPr>
        </p:nvSpPr>
        <p:spPr>
          <a:xfrm>
            <a:off x="880524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53CB5162-AADD-4DAA-B29E-77A2EED40FB6}"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PlaceHolder 1"/>
          <p:cNvSpPr>
            <a:spLocks noGrp="1"/>
          </p:cNvSpPr>
          <p:nvPr>
            <p:ph/>
          </p:nvPr>
        </p:nvSpPr>
        <p:spPr>
          <a:xfrm>
            <a:off x="770040" y="1825560"/>
            <a:ext cx="10222200" cy="4122360"/>
          </a:xfrm>
          <a:prstGeom prst="rect">
            <a:avLst/>
          </a:prstGeom>
          <a:noFill/>
          <a:ln w="0">
            <a:noFill/>
          </a:ln>
        </p:spPr>
        <p:txBody>
          <a:bodyPr lIns="90000" rIns="90000" tIns="45000" bIns="45000" anchor="t">
            <a:normAutofit/>
          </a:bodyPr>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We used the query above to display 5 records where launch sites begin with `CCA`</a:t>
            </a:r>
            <a:endParaRPr b="0" lang="en-US" sz="2200" spc="-1" strike="noStrike">
              <a:latin typeface="Arial"/>
            </a:endParaRPr>
          </a:p>
        </p:txBody>
      </p:sp>
      <p:sp>
        <p:nvSpPr>
          <p:cNvPr id="25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pic>
        <p:nvPicPr>
          <p:cNvPr id="258" name="Picture 5" descr=""/>
          <p:cNvPicPr/>
          <p:nvPr/>
        </p:nvPicPr>
        <p:blipFill>
          <a:blip r:embed="rId2"/>
          <a:stretch/>
        </p:blipFill>
        <p:spPr>
          <a:xfrm>
            <a:off x="867240" y="1626480"/>
            <a:ext cx="10027800" cy="2906280"/>
          </a:xfrm>
          <a:prstGeom prst="rect">
            <a:avLst/>
          </a:prstGeom>
          <a:ln w="0">
            <a:noFill/>
          </a:ln>
        </p:spPr>
      </p:pic>
      <p:sp>
        <p:nvSpPr>
          <p:cNvPr id="3" name="PlaceHolder 2"/>
          <p:cNvSpPr>
            <a:spLocks noGrp="1"/>
          </p:cNvSpPr>
          <p:nvPr>
            <p:ph type="sldNum" idx="1"/>
          </p:nvPr>
        </p:nvSpPr>
        <p:spPr/>
        <p:txBody>
          <a:bodyPr/>
          <a:p>
            <a:fld id="{9D49CEA1-CE76-4245-A493-DC0F139F54A0}"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calculated the total payload carried by boosters from NASA as 45596 using the query below</a:t>
            </a:r>
            <a:endParaRPr b="0" lang="en-US" sz="2200" spc="-1" strike="noStrike">
              <a:latin typeface="Arial"/>
            </a:endParaRPr>
          </a:p>
        </p:txBody>
      </p:sp>
      <p:sp>
        <p:nvSpPr>
          <p:cNvPr id="26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pic>
        <p:nvPicPr>
          <p:cNvPr id="261" name="Picture 5" descr=""/>
          <p:cNvPicPr/>
          <p:nvPr/>
        </p:nvPicPr>
        <p:blipFill>
          <a:blip r:embed="rId2"/>
          <a:stretch/>
        </p:blipFill>
        <p:spPr>
          <a:xfrm>
            <a:off x="1859040" y="2833200"/>
            <a:ext cx="7414560" cy="2941560"/>
          </a:xfrm>
          <a:prstGeom prst="rect">
            <a:avLst/>
          </a:prstGeom>
          <a:ln w="0">
            <a:noFill/>
          </a:ln>
        </p:spPr>
      </p:pic>
      <p:sp>
        <p:nvSpPr>
          <p:cNvPr id="3" name="PlaceHolder 2"/>
          <p:cNvSpPr>
            <a:spLocks noGrp="1"/>
          </p:cNvSpPr>
          <p:nvPr>
            <p:ph type="sldNum" idx="1"/>
          </p:nvPr>
        </p:nvSpPr>
        <p:spPr/>
        <p:txBody>
          <a:bodyPr/>
          <a:p>
            <a:fld id="{B9B51D21-BB8A-49D2-9474-B07AFA01CACE}"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2" name="Title 1"/>
          <p:cNvSpPr/>
          <p:nvPr/>
        </p:nvSpPr>
        <p:spPr>
          <a:xfrm>
            <a:off x="649080" y="629280"/>
            <a:ext cx="3504600" cy="1621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buNone/>
            </a:pPr>
            <a:r>
              <a:rPr b="0" lang="en-US" sz="3700" spc="-1" strike="noStrike">
                <a:solidFill>
                  <a:srgbClr val="0b49cb"/>
                </a:solidFill>
                <a:latin typeface="Abadi"/>
                <a:ea typeface="DejaVu Sans"/>
              </a:rPr>
              <a:t>Average Payload Mass by F9 v1.1</a:t>
            </a:r>
            <a:endParaRPr b="0" lang="en-US" sz="3700" spc="-1" strike="noStrike">
              <a:latin typeface="Arial"/>
            </a:endParaRPr>
          </a:p>
        </p:txBody>
      </p:sp>
      <p:sp>
        <p:nvSpPr>
          <p:cNvPr id="263" name="PlaceHolder 1"/>
          <p:cNvSpPr>
            <a:spLocks noGrp="1"/>
          </p:cNvSpPr>
          <p:nvPr>
            <p:ph/>
          </p:nvPr>
        </p:nvSpPr>
        <p:spPr>
          <a:xfrm>
            <a:off x="649080" y="2438280"/>
            <a:ext cx="3504600" cy="3784680"/>
          </a:xfrm>
          <a:prstGeom prst="rect">
            <a:avLst/>
          </a:prstGeom>
          <a:noFill/>
          <a:ln w="0">
            <a:noFill/>
          </a:ln>
        </p:spPr>
        <p:txBody>
          <a:bodyPr lIns="0" rIns="0" tIns="0" bIns="0" anchor="t">
            <a:normAutofit/>
          </a:bodyPr>
          <a:p>
            <a:pPr>
              <a:lnSpc>
                <a:spcPct val="100000"/>
              </a:lnSpc>
              <a:spcBef>
                <a:spcPts val="1400"/>
              </a:spcBef>
              <a:buNone/>
            </a:pPr>
            <a:r>
              <a:rPr b="0" lang="en-US" sz="2000" spc="-1" strike="noStrike">
                <a:solidFill>
                  <a:srgbClr val="000000"/>
                </a:solidFill>
                <a:latin typeface="Abadi"/>
              </a:rPr>
              <a:t>We calculated the average payload mass carried by booster version F9 v1.1 as 2928.4</a:t>
            </a:r>
            <a:endParaRPr b="0" lang="en-US" sz="2000" spc="-1" strike="noStrike">
              <a:latin typeface="Arial"/>
            </a:endParaRPr>
          </a:p>
          <a:p>
            <a:pPr>
              <a:lnSpc>
                <a:spcPct val="100000"/>
              </a:lnSpc>
              <a:spcBef>
                <a:spcPts val="1400"/>
              </a:spcBef>
              <a:buNone/>
            </a:pPr>
            <a:endParaRPr b="0" lang="en-US" sz="2000" spc="-1" strike="noStrike">
              <a:latin typeface="Arial"/>
            </a:endParaRPr>
          </a:p>
        </p:txBody>
      </p:sp>
      <p:sp>
        <p:nvSpPr>
          <p:cNvPr id="264" name="Rectangle 10"/>
          <p:cNvSpPr/>
          <p:nvPr/>
        </p:nvSpPr>
        <p:spPr>
          <a:xfrm>
            <a:off x="4638960" y="0"/>
            <a:ext cx="7552080" cy="685728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265" name="Rounded Rectangle 9"/>
          <p:cNvSpPr/>
          <p:nvPr/>
        </p:nvSpPr>
        <p:spPr>
          <a:xfrm>
            <a:off x="5123520" y="557640"/>
            <a:ext cx="6583320" cy="5738400"/>
          </a:xfrm>
          <a:prstGeom prst="roundRect">
            <a:avLst>
              <a:gd name="adj" fmla="val 0"/>
            </a:avLst>
          </a:prstGeom>
          <a:solidFill>
            <a:srgbClr val="ffffff"/>
          </a:solidFill>
          <a:ln w="9525">
            <a:solidFill>
              <a:srgbClr val="c8caca"/>
            </a:solidFill>
          </a:ln>
          <a:effectLst>
            <a:outerShdw algn="t" blurRad="5724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266" name="Picture 5" descr=""/>
          <p:cNvPicPr/>
          <p:nvPr/>
        </p:nvPicPr>
        <p:blipFill>
          <a:blip r:embed="rId1"/>
          <a:stretch/>
        </p:blipFill>
        <p:spPr>
          <a:xfrm>
            <a:off x="5405760" y="2217960"/>
            <a:ext cx="6018480" cy="2418120"/>
          </a:xfrm>
          <a:prstGeom prst="rect">
            <a:avLst/>
          </a:prstGeom>
          <a:ln w="0">
            <a:noFill/>
          </a:ln>
        </p:spPr>
      </p:pic>
      <p:sp>
        <p:nvSpPr>
          <p:cNvPr id="267" name="PlaceHolder 2"/>
          <p:cNvSpPr>
            <a:spLocks noGrp="1"/>
          </p:cNvSpPr>
          <p:nvPr>
            <p:ph type="sldNum" idx="19"/>
          </p:nvPr>
        </p:nvSpPr>
        <p:spPr>
          <a:xfrm>
            <a:off x="861048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303030"/>
                </a:solidFill>
                <a:latin typeface="Calibri"/>
              </a:defRPr>
            </a:lvl1pPr>
          </a:lstStyle>
          <a:p>
            <a:pPr algn="r">
              <a:lnSpc>
                <a:spcPct val="100000"/>
              </a:lnSpc>
              <a:spcAft>
                <a:spcPts val="601"/>
              </a:spcAft>
              <a:buNone/>
            </a:pPr>
            <a:fld id="{7535F2AF-1D0B-4A52-8A07-B3829A25F0E1}" type="slidenum">
              <a:rPr b="0" lang="en-US" sz="1200" spc="-1" strike="noStrike">
                <a:solidFill>
                  <a:srgbClr val="303030"/>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8" name="Rectangle 10"/>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9" name="Title 1"/>
          <p:cNvSpPr/>
          <p:nvPr/>
        </p:nvSpPr>
        <p:spPr>
          <a:xfrm>
            <a:off x="643320" y="321840"/>
            <a:ext cx="10904400" cy="1135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buNone/>
            </a:pPr>
            <a:r>
              <a:rPr b="0" lang="en-US" sz="3600" spc="-1" strike="noStrike">
                <a:solidFill>
                  <a:srgbClr val="0b49cb"/>
                </a:solidFill>
                <a:latin typeface="Abadi"/>
                <a:ea typeface="DejaVu Sans"/>
              </a:rPr>
              <a:t>First Successful Ground Landing Date</a:t>
            </a:r>
            <a:endParaRPr b="0" lang="en-US" sz="3600" spc="-1" strike="noStrike">
              <a:latin typeface="Arial"/>
            </a:endParaRPr>
          </a:p>
        </p:txBody>
      </p:sp>
      <p:sp>
        <p:nvSpPr>
          <p:cNvPr id="270" name="PlaceHolder 1"/>
          <p:cNvSpPr>
            <a:spLocks noGrp="1"/>
          </p:cNvSpPr>
          <p:nvPr>
            <p:ph/>
          </p:nvPr>
        </p:nvSpPr>
        <p:spPr>
          <a:xfrm>
            <a:off x="643320" y="1783080"/>
            <a:ext cx="4007520" cy="4393440"/>
          </a:xfrm>
          <a:prstGeom prst="rect">
            <a:avLst/>
          </a:prstGeom>
          <a:noFill/>
          <a:ln w="0">
            <a:noFill/>
          </a:ln>
        </p:spPr>
        <p:txBody>
          <a:bodyPr lIns="0" rIns="0" tIns="0" bIns="0" anchor="t">
            <a:normAutofit/>
          </a:bodyPr>
          <a:p>
            <a:pPr>
              <a:lnSpc>
                <a:spcPct val="100000"/>
              </a:lnSpc>
              <a:spcBef>
                <a:spcPts val="1400"/>
              </a:spcBef>
              <a:buNone/>
            </a:pPr>
            <a:r>
              <a:rPr b="0" lang="en-US" sz="1800" spc="-1" strike="noStrike">
                <a:solidFill>
                  <a:srgbClr val="000000"/>
                </a:solidFill>
                <a:latin typeface="Abadi"/>
              </a:rPr>
              <a:t>We observed that the dates of the first successful landing outcome on ground pad was 22</a:t>
            </a:r>
            <a:r>
              <a:rPr b="0" lang="en-US" sz="1800" spc="-1" strike="noStrike" baseline="30000">
                <a:solidFill>
                  <a:srgbClr val="000000"/>
                </a:solidFill>
                <a:latin typeface="Abadi"/>
              </a:rPr>
              <a:t>nd</a:t>
            </a:r>
            <a:r>
              <a:rPr b="0" lang="en-US" sz="1800" spc="-1" strike="noStrike">
                <a:solidFill>
                  <a:srgbClr val="000000"/>
                </a:solidFill>
                <a:latin typeface="Abadi"/>
              </a:rPr>
              <a:t> December 2015</a:t>
            </a:r>
            <a:endParaRPr b="0" lang="en-US" sz="1800" spc="-1" strike="noStrike">
              <a:latin typeface="Arial"/>
            </a:endParaRPr>
          </a:p>
        </p:txBody>
      </p:sp>
      <p:grpSp>
        <p:nvGrpSpPr>
          <p:cNvPr id="271" name="Group 12"/>
          <p:cNvGrpSpPr/>
          <p:nvPr/>
        </p:nvGrpSpPr>
        <p:grpSpPr>
          <a:xfrm>
            <a:off x="1080" y="4601520"/>
            <a:ext cx="1013400" cy="2016720"/>
            <a:chOff x="1080" y="4601520"/>
            <a:chExt cx="1013400" cy="2016720"/>
          </a:xfrm>
        </p:grpSpPr>
        <p:sp>
          <p:nvSpPr>
            <p:cNvPr id="272" name="Isosceles Triangle 13"/>
            <p:cNvSpPr/>
            <p:nvPr/>
          </p:nvSpPr>
          <p:spPr>
            <a:xfrm rot="5400000">
              <a:off x="-500400" y="5103000"/>
              <a:ext cx="2016720" cy="101340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3" name="Rectangle 14"/>
            <p:cNvSpPr/>
            <p:nvPr/>
          </p:nvSpPr>
          <p:spPr>
            <a:xfrm rot="2700000">
              <a:off x="427680" y="5728320"/>
              <a:ext cx="484920" cy="48492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74" name="Picture 5" descr=""/>
          <p:cNvPicPr/>
          <p:nvPr/>
        </p:nvPicPr>
        <p:blipFill>
          <a:blip r:embed="rId1"/>
          <a:stretch/>
        </p:blipFill>
        <p:spPr>
          <a:xfrm>
            <a:off x="5295240" y="2716920"/>
            <a:ext cx="6252480" cy="2493720"/>
          </a:xfrm>
          <a:prstGeom prst="rect">
            <a:avLst/>
          </a:prstGeom>
          <a:ln w="0">
            <a:noFill/>
          </a:ln>
        </p:spPr>
      </p:pic>
      <p:grpSp>
        <p:nvGrpSpPr>
          <p:cNvPr id="275" name="Group 16"/>
          <p:cNvGrpSpPr/>
          <p:nvPr/>
        </p:nvGrpSpPr>
        <p:grpSpPr>
          <a:xfrm>
            <a:off x="11219400" y="720"/>
            <a:ext cx="972000" cy="1934640"/>
            <a:chOff x="11219400" y="720"/>
            <a:chExt cx="972000" cy="1934640"/>
          </a:xfrm>
        </p:grpSpPr>
        <p:sp>
          <p:nvSpPr>
            <p:cNvPr id="276" name="Rectangle 17"/>
            <p:cNvSpPr/>
            <p:nvPr/>
          </p:nvSpPr>
          <p:spPr>
            <a:xfrm rot="2700000">
              <a:off x="11321640" y="1074240"/>
              <a:ext cx="492480" cy="49248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7" name="Isosceles Triangle 18"/>
            <p:cNvSpPr/>
            <p:nvPr/>
          </p:nvSpPr>
          <p:spPr>
            <a:xfrm rot="16200000">
              <a:off x="10738080" y="482040"/>
              <a:ext cx="1934640" cy="97200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78" name="PlaceHolder 2"/>
          <p:cNvSpPr>
            <a:spLocks noGrp="1"/>
          </p:cNvSpPr>
          <p:nvPr>
            <p:ph type="sldNum" idx="20"/>
          </p:nvPr>
        </p:nvSpPr>
        <p:spPr>
          <a:xfrm>
            <a:off x="880524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4E5ED4A8-3046-4D27-9F27-4EFDE2495333}"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9" name="Rectangle 12"/>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80" name="Group 14"/>
          <p:cNvGrpSpPr/>
          <p:nvPr/>
        </p:nvGrpSpPr>
        <p:grpSpPr>
          <a:xfrm>
            <a:off x="-720" y="720"/>
            <a:ext cx="973080" cy="1934640"/>
            <a:chOff x="-720" y="720"/>
            <a:chExt cx="973080" cy="1934640"/>
          </a:xfrm>
        </p:grpSpPr>
        <p:sp>
          <p:nvSpPr>
            <p:cNvPr id="281" name="Rectangle 15"/>
            <p:cNvSpPr/>
            <p:nvPr/>
          </p:nvSpPr>
          <p:spPr>
            <a:xfrm flipH="1" rot="18900000">
              <a:off x="377640" y="1074240"/>
              <a:ext cx="492480" cy="49248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2" name="Isosceles Triangle 16"/>
            <p:cNvSpPr/>
            <p:nvPr/>
          </p:nvSpPr>
          <p:spPr>
            <a:xfrm flipH="1" rot="5400000">
              <a:off x="-482040" y="482040"/>
              <a:ext cx="1934640" cy="97200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83" name="Title 1"/>
          <p:cNvSpPr/>
          <p:nvPr/>
        </p:nvSpPr>
        <p:spPr>
          <a:xfrm>
            <a:off x="643320" y="321840"/>
            <a:ext cx="10904400" cy="1135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buNone/>
            </a:pPr>
            <a:r>
              <a:rPr b="0" lang="en-US" sz="3600" spc="-1" strike="noStrike">
                <a:solidFill>
                  <a:srgbClr val="0b49cb"/>
                </a:solidFill>
                <a:latin typeface="Abadi"/>
                <a:ea typeface="DejaVu Sans"/>
              </a:rPr>
              <a:t>Successful Drone Ship Landing with Payload between 4000 and 6000</a:t>
            </a:r>
            <a:endParaRPr b="0" lang="en-US" sz="3600" spc="-1" strike="noStrike">
              <a:latin typeface="Arial"/>
            </a:endParaRPr>
          </a:p>
        </p:txBody>
      </p:sp>
      <p:pic>
        <p:nvPicPr>
          <p:cNvPr id="284" name="Picture 2" descr=""/>
          <p:cNvPicPr/>
          <p:nvPr/>
        </p:nvPicPr>
        <p:blipFill>
          <a:blip r:embed="rId1"/>
          <a:stretch/>
        </p:blipFill>
        <p:spPr>
          <a:xfrm>
            <a:off x="643320" y="1783080"/>
            <a:ext cx="6252480" cy="4283280"/>
          </a:xfrm>
          <a:prstGeom prst="rect">
            <a:avLst/>
          </a:prstGeom>
          <a:ln w="0">
            <a:noFill/>
          </a:ln>
        </p:spPr>
      </p:pic>
      <p:sp>
        <p:nvSpPr>
          <p:cNvPr id="285" name="PlaceHolder 1"/>
          <p:cNvSpPr>
            <a:spLocks noGrp="1"/>
          </p:cNvSpPr>
          <p:nvPr>
            <p:ph/>
          </p:nvPr>
        </p:nvSpPr>
        <p:spPr>
          <a:xfrm>
            <a:off x="7544160" y="1783080"/>
            <a:ext cx="4003920" cy="4393440"/>
          </a:xfrm>
          <a:prstGeom prst="rect">
            <a:avLst/>
          </a:prstGeom>
          <a:noFill/>
          <a:ln w="0">
            <a:noFill/>
          </a:ln>
        </p:spPr>
        <p:txBody>
          <a:bodyPr lIns="0" rIns="0" tIns="0" bIns="0" anchor="t">
            <a:normAutofit/>
          </a:bodyPr>
          <a:p>
            <a:pPr>
              <a:lnSpc>
                <a:spcPct val="100000"/>
              </a:lnSpc>
              <a:spcBef>
                <a:spcPts val="1400"/>
              </a:spcBef>
              <a:buNone/>
            </a:pPr>
            <a:r>
              <a:rPr b="0" lang="en-US" sz="2000" spc="-1" strike="noStrike">
                <a:solidFill>
                  <a:srgbClr val="000000"/>
                </a:solidFill>
                <a:latin typeface="Abadi"/>
              </a:rPr>
              <a:t>We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boosters which have successfully landed on drone ship and applied the </a:t>
            </a:r>
            <a:r>
              <a:rPr b="1" lang="en-US" sz="2000" spc="-1" strike="noStrike">
                <a:solidFill>
                  <a:srgbClr val="000000"/>
                </a:solidFill>
                <a:latin typeface="Abadi"/>
              </a:rPr>
              <a:t>AND</a:t>
            </a:r>
            <a:r>
              <a:rPr b="0" lang="en-US" sz="2000" spc="-1" strike="noStrike">
                <a:solidFill>
                  <a:srgbClr val="000000"/>
                </a:solidFill>
                <a:latin typeface="Abadi"/>
              </a:rPr>
              <a:t> condition to determine successful landing with payload mass greater than 4000 but less than 6000</a:t>
            </a:r>
            <a:endParaRPr b="0" lang="en-US" sz="2000" spc="-1" strike="noStrike">
              <a:latin typeface="Arial"/>
            </a:endParaRPr>
          </a:p>
          <a:p>
            <a:pPr>
              <a:lnSpc>
                <a:spcPct val="100000"/>
              </a:lnSpc>
              <a:spcBef>
                <a:spcPts val="1400"/>
              </a:spcBef>
              <a:buNone/>
            </a:pPr>
            <a:endParaRPr b="0" lang="en-US" sz="2000" spc="-1" strike="noStrike">
              <a:latin typeface="Arial"/>
            </a:endParaRPr>
          </a:p>
        </p:txBody>
      </p:sp>
      <p:sp>
        <p:nvSpPr>
          <p:cNvPr id="286" name="PlaceHolder 2"/>
          <p:cNvSpPr>
            <a:spLocks noGrp="1"/>
          </p:cNvSpPr>
          <p:nvPr>
            <p:ph type="sldNum" idx="21"/>
          </p:nvPr>
        </p:nvSpPr>
        <p:spPr>
          <a:xfrm>
            <a:off x="880524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3433B045-7888-46EB-87B5-0340E5317486}" type="slidenum">
              <a:rPr b="0" lang="en-US" sz="1200" spc="-1" strike="noStrike">
                <a:solidFill>
                  <a:srgbClr val="8b8b8b"/>
                </a:solidFill>
                <a:latin typeface="Calibri"/>
              </a:rPr>
              <a:t>&lt;number&gt;</a:t>
            </a:fld>
            <a:endParaRPr b="0" lang="en-US" sz="1200" spc="-1" strike="noStrike">
              <a:latin typeface="Times New Roman"/>
            </a:endParaRPr>
          </a:p>
        </p:txBody>
      </p:sp>
      <p:grpSp>
        <p:nvGrpSpPr>
          <p:cNvPr id="287" name="Group 18"/>
          <p:cNvGrpSpPr/>
          <p:nvPr/>
        </p:nvGrpSpPr>
        <p:grpSpPr>
          <a:xfrm>
            <a:off x="11178360" y="4601520"/>
            <a:ext cx="1013400" cy="2016720"/>
            <a:chOff x="11178360" y="4601520"/>
            <a:chExt cx="1013400" cy="2016720"/>
          </a:xfrm>
        </p:grpSpPr>
        <p:sp>
          <p:nvSpPr>
            <p:cNvPr id="288" name="Isosceles Triangle 19"/>
            <p:cNvSpPr/>
            <p:nvPr/>
          </p:nvSpPr>
          <p:spPr>
            <a:xfrm flipH="1" rot="16200000">
              <a:off x="10676160" y="5103000"/>
              <a:ext cx="2016720" cy="101340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9" name="Rectangle 20"/>
            <p:cNvSpPr/>
            <p:nvPr/>
          </p:nvSpPr>
          <p:spPr>
            <a:xfrm rot="2700000">
              <a:off x="11278800" y="5728320"/>
              <a:ext cx="484920" cy="48492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332400"/>
            <a:ext cx="2742480" cy="40104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49DF5C1D-7EA0-4085-954F-BD0483833F93}" type="slidenum">
              <a:rPr b="0" lang="en-US" sz="1600" spc="-1" strike="noStrike">
                <a:solidFill>
                  <a:srgbClr val="1c7ddb"/>
                </a:solidFill>
                <a:latin typeface="Abadi"/>
              </a:rPr>
              <a:t>3</a:t>
            </a:fld>
            <a:endParaRPr b="0" lang="en-US" sz="1600" spc="-1" strike="noStrike">
              <a:latin typeface="Times New Roman"/>
            </a:endParaRPr>
          </a:p>
        </p:txBody>
      </p:sp>
      <p:sp>
        <p:nvSpPr>
          <p:cNvPr id="170" name="Content Placeholder 2"/>
          <p:cNvSpPr/>
          <p:nvPr/>
        </p:nvSpPr>
        <p:spPr>
          <a:xfrm>
            <a:off x="770040" y="1502640"/>
            <a:ext cx="10687320" cy="4816080"/>
          </a:xfrm>
          <a:prstGeom prst="rect">
            <a:avLst/>
          </a:prstGeom>
          <a:noFill/>
          <a:ln w="0">
            <a:noFill/>
          </a:ln>
        </p:spPr>
        <p:style>
          <a:lnRef idx="0"/>
          <a:fillRef idx="0"/>
          <a:effectRef idx="0"/>
          <a:fontRef idx="minor"/>
        </p:style>
        <p:txBody>
          <a:bodyPr lIns="90000" rIns="90000" tIns="45000" bIns="45000" anchor="t">
            <a:normAutofit fontScale="88000"/>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Summary of methodologies</a:t>
            </a:r>
            <a:endParaRPr b="0" lang="en-US"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ea typeface="DejaVu Sans"/>
              </a:rPr>
              <a:t>Data Collection through API</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ea typeface="DejaVu Sans"/>
              </a:rPr>
              <a:t>Data Collection with Web Scraping</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ea typeface="DejaVu Sans"/>
              </a:rPr>
              <a:t>Data Wrangling</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ea typeface="DejaVu Sans"/>
              </a:rPr>
              <a:t>Exploratory Data Analysis with SQL</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ea typeface="DejaVu Sans"/>
              </a:rPr>
              <a:t>Exploratory Data Analysis with Data Visualization</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ea typeface="DejaVu Sans"/>
              </a:rPr>
              <a:t>Interactive Visual Analytics with Folium</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ea typeface="DejaVu Sans"/>
              </a:rPr>
              <a:t>Prediction with Machine Learning </a:t>
            </a:r>
            <a:endParaRPr b="0" lang="en-US" sz="18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Summary of all results</a:t>
            </a:r>
            <a:endParaRPr b="0" lang="en-US"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ea typeface="DejaVu Sans"/>
              </a:rPr>
              <a:t>Exploratory Data Analysis result</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ea typeface="DejaVu Sans"/>
              </a:rPr>
              <a:t>Interactive analytics in screenshots</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ea typeface="DejaVu Sans"/>
              </a:rPr>
              <a:t>Predictive Analytics result</a:t>
            </a:r>
            <a:endParaRPr b="0" lang="en-US" sz="1800" spc="-1" strike="noStrike">
              <a:latin typeface="Arial"/>
            </a:endParaRPr>
          </a:p>
          <a:p>
            <a:pPr>
              <a:lnSpc>
                <a:spcPct val="100000"/>
              </a:lnSpc>
              <a:spcBef>
                <a:spcPts val="1400"/>
              </a:spcBef>
              <a:buNone/>
            </a:pPr>
            <a:endParaRPr b="0" lang="en-US" sz="2200" spc="-1" strike="noStrike">
              <a:latin typeface="Arial"/>
            </a:endParaRPr>
          </a:p>
        </p:txBody>
      </p:sp>
      <p:sp>
        <p:nvSpPr>
          <p:cNvPr id="17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Rectangle 12"/>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91" name="Group 14"/>
          <p:cNvGrpSpPr/>
          <p:nvPr/>
        </p:nvGrpSpPr>
        <p:grpSpPr>
          <a:xfrm>
            <a:off x="-720" y="720"/>
            <a:ext cx="973080" cy="1934640"/>
            <a:chOff x="-720" y="720"/>
            <a:chExt cx="973080" cy="1934640"/>
          </a:xfrm>
        </p:grpSpPr>
        <p:sp>
          <p:nvSpPr>
            <p:cNvPr id="292" name="Rectangle 15"/>
            <p:cNvSpPr/>
            <p:nvPr/>
          </p:nvSpPr>
          <p:spPr>
            <a:xfrm flipH="1" rot="18900000">
              <a:off x="377640" y="1074240"/>
              <a:ext cx="492480" cy="49248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3" name="Isosceles Triangle 16"/>
            <p:cNvSpPr/>
            <p:nvPr/>
          </p:nvSpPr>
          <p:spPr>
            <a:xfrm flipH="1" rot="5400000">
              <a:off x="-482040" y="482040"/>
              <a:ext cx="1934640" cy="97200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94" name="Title 1"/>
          <p:cNvSpPr/>
          <p:nvPr/>
        </p:nvSpPr>
        <p:spPr>
          <a:xfrm>
            <a:off x="643320" y="321840"/>
            <a:ext cx="10904400" cy="1135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buNone/>
            </a:pPr>
            <a:r>
              <a:rPr b="0" lang="en-US" sz="3600" spc="-1" strike="noStrike">
                <a:solidFill>
                  <a:srgbClr val="0b49cb"/>
                </a:solidFill>
                <a:latin typeface="Abadi"/>
                <a:ea typeface="DejaVu Sans"/>
              </a:rPr>
              <a:t>Total Number of Successful and Failure Mission Outcomes</a:t>
            </a:r>
            <a:endParaRPr b="0" lang="en-US" sz="3600" spc="-1" strike="noStrike">
              <a:latin typeface="Arial"/>
            </a:endParaRPr>
          </a:p>
        </p:txBody>
      </p:sp>
      <p:sp>
        <p:nvSpPr>
          <p:cNvPr id="295" name="PlaceHolder 1"/>
          <p:cNvSpPr>
            <a:spLocks noGrp="1"/>
          </p:cNvSpPr>
          <p:nvPr>
            <p:ph/>
          </p:nvPr>
        </p:nvSpPr>
        <p:spPr>
          <a:xfrm>
            <a:off x="7544160" y="1783080"/>
            <a:ext cx="4003920" cy="4393440"/>
          </a:xfrm>
          <a:prstGeom prst="rect">
            <a:avLst/>
          </a:prstGeom>
          <a:noFill/>
          <a:ln w="0">
            <a:noFill/>
          </a:ln>
        </p:spPr>
        <p:txBody>
          <a:bodyPr lIns="0" rIns="0" tIns="0" bIns="0" anchor="t">
            <a:normAutofit/>
          </a:bodyPr>
          <a:p>
            <a:pPr>
              <a:lnSpc>
                <a:spcPct val="100000"/>
              </a:lnSpc>
              <a:spcBef>
                <a:spcPts val="1400"/>
              </a:spcBef>
              <a:buNone/>
            </a:pPr>
            <a:r>
              <a:rPr b="0" lang="en-US" sz="2000" spc="-1" strike="noStrike">
                <a:solidFill>
                  <a:srgbClr val="000000"/>
                </a:solidFill>
                <a:latin typeface="Abadi"/>
              </a:rPr>
              <a:t>We used wildcard like ‘%’ to filter for </a:t>
            </a:r>
            <a:r>
              <a:rPr b="1" lang="en-US" sz="2000" spc="-1" strike="noStrike">
                <a:solidFill>
                  <a:srgbClr val="000000"/>
                </a:solidFill>
                <a:latin typeface="Abadi"/>
              </a:rPr>
              <a:t>WHERE</a:t>
            </a:r>
            <a:r>
              <a:rPr b="0" lang="en-US" sz="2000" spc="-1" strike="noStrike">
                <a:solidFill>
                  <a:srgbClr val="000000"/>
                </a:solidFill>
                <a:latin typeface="Abadi"/>
              </a:rPr>
              <a:t> MissionOutcome was a success or a failure. </a:t>
            </a:r>
            <a:endParaRPr b="0" lang="en-US" sz="2000" spc="-1" strike="noStrike">
              <a:latin typeface="Arial"/>
            </a:endParaRPr>
          </a:p>
          <a:p>
            <a:pPr>
              <a:lnSpc>
                <a:spcPct val="100000"/>
              </a:lnSpc>
              <a:spcBef>
                <a:spcPts val="1400"/>
              </a:spcBef>
              <a:buNone/>
            </a:pPr>
            <a:endParaRPr b="0" lang="en-US" sz="2000" spc="-1" strike="noStrike">
              <a:latin typeface="Arial"/>
            </a:endParaRPr>
          </a:p>
        </p:txBody>
      </p:sp>
      <p:sp>
        <p:nvSpPr>
          <p:cNvPr id="296" name="PlaceHolder 2"/>
          <p:cNvSpPr>
            <a:spLocks noGrp="1"/>
          </p:cNvSpPr>
          <p:nvPr>
            <p:ph type="sldNum" idx="22"/>
          </p:nvPr>
        </p:nvSpPr>
        <p:spPr>
          <a:xfrm>
            <a:off x="880524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37C8234A-AD68-41E5-979A-D5BE0CEA84C8}" type="slidenum">
              <a:rPr b="0" lang="en-US" sz="1200" spc="-1" strike="noStrike">
                <a:solidFill>
                  <a:srgbClr val="8b8b8b"/>
                </a:solidFill>
                <a:latin typeface="Calibri"/>
              </a:rPr>
              <a:t>&lt;number&gt;</a:t>
            </a:fld>
            <a:endParaRPr b="0" lang="en-US" sz="1200" spc="-1" strike="noStrike">
              <a:latin typeface="Times New Roman"/>
            </a:endParaRPr>
          </a:p>
        </p:txBody>
      </p:sp>
      <p:grpSp>
        <p:nvGrpSpPr>
          <p:cNvPr id="297" name="Group 18"/>
          <p:cNvGrpSpPr/>
          <p:nvPr/>
        </p:nvGrpSpPr>
        <p:grpSpPr>
          <a:xfrm>
            <a:off x="11178360" y="4601520"/>
            <a:ext cx="1013400" cy="2016720"/>
            <a:chOff x="11178360" y="4601520"/>
            <a:chExt cx="1013400" cy="2016720"/>
          </a:xfrm>
        </p:grpSpPr>
        <p:sp>
          <p:nvSpPr>
            <p:cNvPr id="298" name="Isosceles Triangle 19"/>
            <p:cNvSpPr/>
            <p:nvPr/>
          </p:nvSpPr>
          <p:spPr>
            <a:xfrm flipH="1" rot="16200000">
              <a:off x="10676160" y="5103000"/>
              <a:ext cx="2016720" cy="101340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9" name="Rectangle 20"/>
            <p:cNvSpPr/>
            <p:nvPr/>
          </p:nvSpPr>
          <p:spPr>
            <a:xfrm rot="2700000">
              <a:off x="11278800" y="5728320"/>
              <a:ext cx="484920" cy="48492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00" name="Picture 1" descr=""/>
          <p:cNvPicPr/>
          <p:nvPr/>
        </p:nvPicPr>
        <p:blipFill>
          <a:blip r:embed="rId1"/>
          <a:stretch/>
        </p:blipFill>
        <p:spPr>
          <a:xfrm>
            <a:off x="643320" y="1457640"/>
            <a:ext cx="5108040" cy="46324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1" name="Rectangle 10"/>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2" name="Freeform: Shape 12"/>
          <p:cNvSpPr/>
          <p:nvPr/>
        </p:nvSpPr>
        <p:spPr>
          <a:xfrm>
            <a:off x="0" y="0"/>
            <a:ext cx="5652720" cy="6857280"/>
          </a:xfrm>
          <a:custGeom>
            <a:avLst/>
            <a:gdLst/>
            <a:ah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sp>
      <p:sp>
        <p:nvSpPr>
          <p:cNvPr id="303" name="Title 1"/>
          <p:cNvSpPr/>
          <p:nvPr/>
        </p:nvSpPr>
        <p:spPr>
          <a:xfrm>
            <a:off x="838080" y="609480"/>
            <a:ext cx="4015080" cy="1330200"/>
          </a:xfrm>
          <a:prstGeom prst="rect">
            <a:avLst/>
          </a:prstGeom>
          <a:noFill/>
          <a:ln w="0">
            <a:noFill/>
          </a:ln>
        </p:spPr>
        <p:style>
          <a:lnRef idx="0"/>
          <a:fillRef idx="0"/>
          <a:effectRef idx="0"/>
          <a:fontRef idx="minor"/>
        </p:style>
        <p:txBody>
          <a:bodyPr lIns="90000" rIns="90000" tIns="45000" bIns="45000" anchor="ctr">
            <a:normAutofit fontScale="89000"/>
          </a:bodyPr>
          <a:p>
            <a:pPr>
              <a:lnSpc>
                <a:spcPct val="90000"/>
              </a:lnSpc>
              <a:spcAft>
                <a:spcPts val="601"/>
              </a:spcAft>
              <a:buNone/>
            </a:pPr>
            <a:r>
              <a:rPr b="0" lang="en-US" sz="3700" spc="-1" strike="noStrike">
                <a:solidFill>
                  <a:srgbClr val="0b49cb"/>
                </a:solidFill>
                <a:latin typeface="Abadi"/>
                <a:ea typeface="DejaVu Sans"/>
              </a:rPr>
              <a:t>Boosters Carried Maximum Payload</a:t>
            </a:r>
            <a:endParaRPr b="0" lang="en-US" sz="3700" spc="-1" strike="noStrike">
              <a:latin typeface="Arial"/>
            </a:endParaRPr>
          </a:p>
        </p:txBody>
      </p:sp>
      <p:sp>
        <p:nvSpPr>
          <p:cNvPr id="304" name="PlaceHolder 1"/>
          <p:cNvSpPr>
            <a:spLocks noGrp="1"/>
          </p:cNvSpPr>
          <p:nvPr>
            <p:ph/>
          </p:nvPr>
        </p:nvSpPr>
        <p:spPr>
          <a:xfrm>
            <a:off x="862200" y="2194200"/>
            <a:ext cx="3426120" cy="3907800"/>
          </a:xfrm>
          <a:prstGeom prst="rect">
            <a:avLst/>
          </a:prstGeom>
          <a:noFill/>
          <a:ln w="0">
            <a:noFill/>
          </a:ln>
        </p:spPr>
        <p:txBody>
          <a:bodyPr lIns="0" rIns="0" tIns="0" bIns="0" anchor="t">
            <a:normAutofit/>
          </a:bodyPr>
          <a:p>
            <a:pPr>
              <a:lnSpc>
                <a:spcPct val="100000"/>
              </a:lnSpc>
              <a:spcBef>
                <a:spcPts val="1400"/>
              </a:spcBef>
              <a:buNone/>
            </a:pPr>
            <a:r>
              <a:rPr b="0" lang="en-US" sz="1700" spc="-1" strike="noStrike">
                <a:solidFill>
                  <a:srgbClr val="000000"/>
                </a:solidFill>
                <a:latin typeface="Abadi"/>
              </a:rPr>
              <a:t>We determined the booster that have carried the maximum payload using a subquery in the </a:t>
            </a:r>
            <a:r>
              <a:rPr b="1" lang="en-US" sz="1700" spc="-1" strike="noStrike">
                <a:solidFill>
                  <a:srgbClr val="000000"/>
                </a:solidFill>
                <a:latin typeface="Abadi"/>
              </a:rPr>
              <a:t>WHERE</a:t>
            </a:r>
            <a:r>
              <a:rPr b="0" lang="en-US" sz="1700" spc="-1" strike="noStrike">
                <a:solidFill>
                  <a:srgbClr val="000000"/>
                </a:solidFill>
                <a:latin typeface="Abadi"/>
              </a:rPr>
              <a:t> clause and the </a:t>
            </a:r>
            <a:r>
              <a:rPr b="1" lang="en-US" sz="1700" spc="-1" strike="noStrike">
                <a:solidFill>
                  <a:srgbClr val="000000"/>
                </a:solidFill>
                <a:latin typeface="Abadi"/>
              </a:rPr>
              <a:t>MAX() </a:t>
            </a:r>
            <a:r>
              <a:rPr b="0" lang="en-US" sz="1700" spc="-1" strike="noStrike">
                <a:solidFill>
                  <a:srgbClr val="000000"/>
                </a:solidFill>
                <a:latin typeface="Abadi"/>
              </a:rPr>
              <a:t>function.</a:t>
            </a:r>
            <a:endParaRPr b="0" lang="en-US" sz="1700" spc="-1" strike="noStrike">
              <a:latin typeface="Arial"/>
            </a:endParaRPr>
          </a:p>
        </p:txBody>
      </p:sp>
      <p:pic>
        <p:nvPicPr>
          <p:cNvPr id="305" name="Picture 5" descr=""/>
          <p:cNvPicPr/>
          <p:nvPr/>
        </p:nvPicPr>
        <p:blipFill>
          <a:blip r:embed="rId1"/>
          <a:stretch/>
        </p:blipFill>
        <p:spPr>
          <a:xfrm>
            <a:off x="5445360" y="963360"/>
            <a:ext cx="6154560" cy="4954320"/>
          </a:xfrm>
          <a:prstGeom prst="rect">
            <a:avLst/>
          </a:prstGeom>
          <a:ln w="0">
            <a:noFill/>
          </a:ln>
        </p:spPr>
      </p:pic>
      <p:sp>
        <p:nvSpPr>
          <p:cNvPr id="306" name="PlaceHolder 2"/>
          <p:cNvSpPr>
            <a:spLocks noGrp="1"/>
          </p:cNvSpPr>
          <p:nvPr>
            <p:ph type="sldNum" idx="23"/>
          </p:nvPr>
        </p:nvSpPr>
        <p:spPr>
          <a:xfrm>
            <a:off x="861048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000" spc="-1" strike="noStrike">
                <a:solidFill>
                  <a:srgbClr val="808080"/>
                </a:solidFill>
                <a:latin typeface="Calibri"/>
              </a:defRPr>
            </a:lvl1pPr>
          </a:lstStyle>
          <a:p>
            <a:pPr algn="r">
              <a:lnSpc>
                <a:spcPct val="100000"/>
              </a:lnSpc>
              <a:spcAft>
                <a:spcPts val="601"/>
              </a:spcAft>
              <a:buNone/>
            </a:pPr>
            <a:fld id="{CBD8307D-1B36-4ABC-88BB-721F7388F4A8}" type="slidenum">
              <a:rPr b="0" lang="en-US" sz="1000" spc="-1" strike="noStrike">
                <a:solidFill>
                  <a:srgbClr val="808080"/>
                </a:solidFill>
                <a:latin typeface="Calibri"/>
              </a:rPr>
              <a:t>&lt;number&gt;</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7"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We used a combinations of the </a:t>
            </a:r>
            <a:r>
              <a:rPr b="1" lang="en-US" sz="2200" spc="-1" strike="noStrike">
                <a:solidFill>
                  <a:srgbClr val="292929"/>
                </a:solidFill>
                <a:latin typeface="Abadi"/>
              </a:rPr>
              <a:t>WHERE</a:t>
            </a:r>
            <a:r>
              <a:rPr b="0" lang="en-US" sz="2200" spc="-1" strike="noStrike">
                <a:solidFill>
                  <a:srgbClr val="292929"/>
                </a:solidFill>
                <a:latin typeface="Abadi"/>
              </a:rPr>
              <a:t> clause, </a:t>
            </a:r>
            <a:r>
              <a:rPr b="1" lang="en-US" sz="2200" spc="-1" strike="noStrike">
                <a:solidFill>
                  <a:srgbClr val="292929"/>
                </a:solidFill>
                <a:latin typeface="Abadi"/>
              </a:rPr>
              <a:t>LIKE</a:t>
            </a:r>
            <a:r>
              <a:rPr b="0" lang="en-US" sz="2200" spc="-1" strike="noStrike">
                <a:solidFill>
                  <a:srgbClr val="292929"/>
                </a:solidFill>
                <a:latin typeface="Abadi"/>
              </a:rPr>
              <a:t>, </a:t>
            </a:r>
            <a:r>
              <a:rPr b="1" lang="en-US" sz="2200" spc="-1" strike="noStrike">
                <a:solidFill>
                  <a:srgbClr val="292929"/>
                </a:solidFill>
                <a:latin typeface="Abadi"/>
              </a:rPr>
              <a:t>AND</a:t>
            </a:r>
            <a:r>
              <a:rPr b="0" lang="en-US" sz="2200" spc="-1" strike="noStrike">
                <a:solidFill>
                  <a:srgbClr val="292929"/>
                </a:solidFill>
                <a:latin typeface="Abadi"/>
              </a:rPr>
              <a:t>, and </a:t>
            </a:r>
            <a:r>
              <a:rPr b="1" lang="en-US" sz="2200" spc="-1" strike="noStrike">
                <a:solidFill>
                  <a:srgbClr val="292929"/>
                </a:solidFill>
                <a:latin typeface="Abadi"/>
              </a:rPr>
              <a:t>BETWEEN</a:t>
            </a:r>
            <a:r>
              <a:rPr b="0" lang="en-US" sz="2200" spc="-1" strike="noStrike">
                <a:solidFill>
                  <a:srgbClr val="292929"/>
                </a:solidFill>
                <a:latin typeface="Abadi"/>
              </a:rPr>
              <a:t> conditions to filter for failed landing outcomes in drone ship, their booster versions, and launch site names for year 2015</a:t>
            </a:r>
            <a:endParaRPr b="0" lang="en-US" sz="2200" spc="-1" strike="noStrike">
              <a:latin typeface="Arial"/>
            </a:endParaRPr>
          </a:p>
          <a:p>
            <a:pPr>
              <a:lnSpc>
                <a:spcPct val="100000"/>
              </a:lnSpc>
              <a:spcBef>
                <a:spcPts val="1400"/>
              </a:spcBef>
              <a:buNone/>
            </a:pPr>
            <a:endParaRPr b="0" lang="en-US" sz="2200" spc="-1" strike="noStrike">
              <a:latin typeface="Arial"/>
            </a:endParaRPr>
          </a:p>
        </p:txBody>
      </p:sp>
      <p:sp>
        <p:nvSpPr>
          <p:cNvPr id="30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pic>
        <p:nvPicPr>
          <p:cNvPr id="309" name="Picture 5" descr=""/>
          <p:cNvPicPr/>
          <p:nvPr/>
        </p:nvPicPr>
        <p:blipFill>
          <a:blip r:embed="rId2"/>
          <a:stretch/>
        </p:blipFill>
        <p:spPr>
          <a:xfrm>
            <a:off x="2023200" y="3075480"/>
            <a:ext cx="7238160" cy="2580480"/>
          </a:xfrm>
          <a:prstGeom prst="rect">
            <a:avLst/>
          </a:prstGeom>
          <a:ln w="0">
            <a:noFill/>
          </a:ln>
        </p:spPr>
      </p:pic>
      <p:sp>
        <p:nvSpPr>
          <p:cNvPr id="3" name="PlaceHolder 2"/>
          <p:cNvSpPr>
            <a:spLocks noGrp="1"/>
          </p:cNvSpPr>
          <p:nvPr>
            <p:ph type="sldNum" idx="1"/>
          </p:nvPr>
        </p:nvSpPr>
        <p:spPr/>
        <p:txBody>
          <a:bodyPr/>
          <a:p>
            <a:fld id="{A3848BD0-4F63-41AC-929C-771452490F9F}"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0" name="Rectangle 12"/>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311" name="Group 14"/>
          <p:cNvGrpSpPr/>
          <p:nvPr/>
        </p:nvGrpSpPr>
        <p:grpSpPr>
          <a:xfrm>
            <a:off x="-720" y="720"/>
            <a:ext cx="973080" cy="1934640"/>
            <a:chOff x="-720" y="720"/>
            <a:chExt cx="973080" cy="1934640"/>
          </a:xfrm>
        </p:grpSpPr>
        <p:sp>
          <p:nvSpPr>
            <p:cNvPr id="312" name="Rectangle 15"/>
            <p:cNvSpPr/>
            <p:nvPr/>
          </p:nvSpPr>
          <p:spPr>
            <a:xfrm flipH="1" rot="18900000">
              <a:off x="377640" y="1074240"/>
              <a:ext cx="492480" cy="49248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3" name="Isosceles Triangle 16"/>
            <p:cNvSpPr/>
            <p:nvPr/>
          </p:nvSpPr>
          <p:spPr>
            <a:xfrm flipH="1" rot="5400000">
              <a:off x="-482040" y="482040"/>
              <a:ext cx="1934640" cy="97200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314" name="Title 1"/>
          <p:cNvSpPr/>
          <p:nvPr/>
        </p:nvSpPr>
        <p:spPr>
          <a:xfrm>
            <a:off x="643320" y="321840"/>
            <a:ext cx="10904400" cy="1135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buNone/>
            </a:pPr>
            <a:r>
              <a:rPr b="0" lang="en-US" sz="3600" spc="-1" strike="noStrike">
                <a:solidFill>
                  <a:srgbClr val="0b49cb"/>
                </a:solidFill>
                <a:latin typeface="Abadi"/>
                <a:ea typeface="DejaVu Sans"/>
              </a:rPr>
              <a:t>Rank Landing Outcomes Between 2010-06-04 and 2017-03-20</a:t>
            </a:r>
            <a:endParaRPr b="0" lang="en-US" sz="3600" spc="-1" strike="noStrike">
              <a:latin typeface="Arial"/>
            </a:endParaRPr>
          </a:p>
        </p:txBody>
      </p:sp>
      <p:sp>
        <p:nvSpPr>
          <p:cNvPr id="315" name="PlaceHolder 1"/>
          <p:cNvSpPr>
            <a:spLocks noGrp="1"/>
          </p:cNvSpPr>
          <p:nvPr>
            <p:ph/>
          </p:nvPr>
        </p:nvSpPr>
        <p:spPr>
          <a:xfrm>
            <a:off x="7544160" y="1783080"/>
            <a:ext cx="4003920" cy="4393440"/>
          </a:xfrm>
          <a:prstGeom prst="rect">
            <a:avLst/>
          </a:prstGeom>
          <a:noFill/>
          <a:ln w="0">
            <a:noFill/>
          </a:ln>
        </p:spPr>
        <p:txBody>
          <a:bodyPr lIns="0" rIns="0" tIns="0" bIns="0" anchor="t">
            <a:normAutofit/>
          </a:bodyPr>
          <a:p>
            <a:pPr>
              <a:lnSpc>
                <a:spcPct val="100000"/>
              </a:lnSpc>
              <a:spcBef>
                <a:spcPts val="1400"/>
              </a:spcBef>
              <a:buNone/>
            </a:pPr>
            <a:r>
              <a:rPr b="0" lang="en-US" sz="2000" spc="-1" strike="noStrike">
                <a:solidFill>
                  <a:srgbClr val="000000"/>
                </a:solidFill>
                <a:latin typeface="Abadi"/>
              </a:rPr>
              <a:t>We selected Landing outcomes and the </a:t>
            </a:r>
            <a:r>
              <a:rPr b="1" lang="en-US" sz="2000" spc="-1" strike="noStrike">
                <a:solidFill>
                  <a:srgbClr val="000000"/>
                </a:solidFill>
                <a:latin typeface="Abadi"/>
              </a:rPr>
              <a:t>COUNT</a:t>
            </a:r>
            <a:r>
              <a:rPr b="0" lang="en-US" sz="2000" spc="-1" strike="noStrike">
                <a:solidFill>
                  <a:srgbClr val="000000"/>
                </a:solidFill>
                <a:latin typeface="Abadi"/>
              </a:rPr>
              <a:t> of landing outcomes from the data and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landing outcomes </a:t>
            </a:r>
            <a:r>
              <a:rPr b="1" lang="en-US" sz="2000" spc="-1" strike="noStrike">
                <a:solidFill>
                  <a:srgbClr val="000000"/>
                </a:solidFill>
                <a:latin typeface="Abadi"/>
              </a:rPr>
              <a:t>BETWEEN</a:t>
            </a:r>
            <a:r>
              <a:rPr b="0" lang="en-US" sz="2000" spc="-1" strike="noStrike">
                <a:solidFill>
                  <a:srgbClr val="000000"/>
                </a:solidFill>
                <a:latin typeface="Abadi"/>
              </a:rPr>
              <a:t> 2010-06-04 to 2010-03-20.</a:t>
            </a:r>
            <a:endParaRPr b="0" lang="en-US" sz="2000" spc="-1" strike="noStrike">
              <a:latin typeface="Arial"/>
            </a:endParaRPr>
          </a:p>
          <a:p>
            <a:pPr>
              <a:lnSpc>
                <a:spcPct val="100000"/>
              </a:lnSpc>
              <a:spcBef>
                <a:spcPts val="1400"/>
              </a:spcBef>
              <a:buNone/>
            </a:pPr>
            <a:r>
              <a:rPr b="0" lang="en-US" sz="2000" spc="-1" strike="noStrike">
                <a:solidFill>
                  <a:srgbClr val="000000"/>
                </a:solidFill>
                <a:latin typeface="Abadi"/>
              </a:rPr>
              <a:t>We applied the </a:t>
            </a:r>
            <a:r>
              <a:rPr b="1" lang="en-US" sz="2000" spc="-1" strike="noStrike">
                <a:solidFill>
                  <a:srgbClr val="000000"/>
                </a:solidFill>
                <a:latin typeface="Abadi"/>
              </a:rPr>
              <a:t>GROUP BY </a:t>
            </a:r>
            <a:r>
              <a:rPr b="0" lang="en-US" sz="2000" spc="-1" strike="noStrike">
                <a:solidFill>
                  <a:srgbClr val="000000"/>
                </a:solidFill>
                <a:latin typeface="Abadi"/>
              </a:rPr>
              <a:t>clause to group the landing outcomes and the </a:t>
            </a:r>
            <a:r>
              <a:rPr b="1" lang="en-US" sz="2000" spc="-1" strike="noStrike">
                <a:solidFill>
                  <a:srgbClr val="000000"/>
                </a:solidFill>
                <a:latin typeface="Abadi"/>
              </a:rPr>
              <a:t>ORDER BY </a:t>
            </a:r>
            <a:r>
              <a:rPr b="0" lang="en-US" sz="2000" spc="-1" strike="noStrike">
                <a:solidFill>
                  <a:srgbClr val="000000"/>
                </a:solidFill>
                <a:latin typeface="Abadi"/>
              </a:rPr>
              <a:t>clause to order the grouped landing outcome in descending order.</a:t>
            </a:r>
            <a:endParaRPr b="0" lang="en-US" sz="2000" spc="-1" strike="noStrike">
              <a:latin typeface="Arial"/>
            </a:endParaRPr>
          </a:p>
          <a:p>
            <a:pPr>
              <a:lnSpc>
                <a:spcPct val="100000"/>
              </a:lnSpc>
              <a:spcBef>
                <a:spcPts val="1400"/>
              </a:spcBef>
              <a:buNone/>
            </a:pPr>
            <a:endParaRPr b="0" lang="en-US" sz="2000" spc="-1" strike="noStrike">
              <a:latin typeface="Arial"/>
            </a:endParaRPr>
          </a:p>
        </p:txBody>
      </p:sp>
      <p:sp>
        <p:nvSpPr>
          <p:cNvPr id="316" name="PlaceHolder 2"/>
          <p:cNvSpPr>
            <a:spLocks noGrp="1"/>
          </p:cNvSpPr>
          <p:nvPr>
            <p:ph type="sldNum" idx="24"/>
          </p:nvPr>
        </p:nvSpPr>
        <p:spPr>
          <a:xfrm>
            <a:off x="880524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B5394B84-C369-4E14-A3D9-0D6B59C7A5D3}" type="slidenum">
              <a:rPr b="0" lang="en-US" sz="1200" spc="-1" strike="noStrike">
                <a:solidFill>
                  <a:srgbClr val="8b8b8b"/>
                </a:solidFill>
                <a:latin typeface="Calibri"/>
              </a:rPr>
              <a:t>&lt;number&gt;</a:t>
            </a:fld>
            <a:endParaRPr b="0" lang="en-US" sz="1200" spc="-1" strike="noStrike">
              <a:latin typeface="Times New Roman"/>
            </a:endParaRPr>
          </a:p>
        </p:txBody>
      </p:sp>
      <p:grpSp>
        <p:nvGrpSpPr>
          <p:cNvPr id="317" name="Group 18"/>
          <p:cNvGrpSpPr/>
          <p:nvPr/>
        </p:nvGrpSpPr>
        <p:grpSpPr>
          <a:xfrm>
            <a:off x="11178360" y="4601520"/>
            <a:ext cx="1013400" cy="2016720"/>
            <a:chOff x="11178360" y="4601520"/>
            <a:chExt cx="1013400" cy="2016720"/>
          </a:xfrm>
        </p:grpSpPr>
        <p:sp>
          <p:nvSpPr>
            <p:cNvPr id="318" name="Isosceles Triangle 19"/>
            <p:cNvSpPr/>
            <p:nvPr/>
          </p:nvSpPr>
          <p:spPr>
            <a:xfrm flipH="1" rot="16200000">
              <a:off x="10676160" y="5103000"/>
              <a:ext cx="2016720" cy="101340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9" name="Rectangle 20"/>
            <p:cNvSpPr/>
            <p:nvPr/>
          </p:nvSpPr>
          <p:spPr>
            <a:xfrm rot="2700000">
              <a:off x="11278800" y="5728320"/>
              <a:ext cx="484920" cy="48492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20" name="Picture 5" descr=""/>
          <p:cNvPicPr/>
          <p:nvPr/>
        </p:nvPicPr>
        <p:blipFill>
          <a:blip r:embed="rId1"/>
          <a:stretch/>
        </p:blipFill>
        <p:spPr>
          <a:xfrm>
            <a:off x="776160" y="1589400"/>
            <a:ext cx="6123960" cy="42951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1" name="Content Placeholder 5" descr=""/>
          <p:cNvPicPr/>
          <p:nvPr/>
        </p:nvPicPr>
        <p:blipFill>
          <a:blip r:embed="rId2"/>
          <a:stretch/>
        </p:blipFill>
        <p:spPr>
          <a:xfrm>
            <a:off x="770040" y="1308600"/>
            <a:ext cx="10514880" cy="4716360"/>
          </a:xfrm>
          <a:prstGeom prst="rect">
            <a:avLst/>
          </a:prstGeom>
          <a:ln w="0">
            <a:noFill/>
          </a:ln>
        </p:spPr>
      </p:pic>
      <p:sp>
        <p:nvSpPr>
          <p:cNvPr id="32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All launch sites global map markers</a:t>
            </a:r>
            <a:endParaRPr b="0" lang="en-US" sz="4000" spc="-1" strike="noStrike">
              <a:latin typeface="Arial"/>
            </a:endParaRPr>
          </a:p>
        </p:txBody>
      </p:sp>
      <p:sp>
        <p:nvSpPr>
          <p:cNvPr id="2" name="PlaceHolder 1"/>
          <p:cNvSpPr>
            <a:spLocks noGrp="1"/>
          </p:cNvSpPr>
          <p:nvPr>
            <p:ph type="sldNum" idx="1"/>
          </p:nvPr>
        </p:nvSpPr>
        <p:spPr/>
        <p:txBody>
          <a:bodyPr/>
          <a:p>
            <a:fld id="{D699BB85-2D0A-4374-9A86-3B22B1283250}"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3" name="Content Placeholder 3" descr=""/>
          <p:cNvPicPr/>
          <p:nvPr/>
        </p:nvPicPr>
        <p:blipFill>
          <a:blip r:embed="rId2"/>
          <a:stretch/>
        </p:blipFill>
        <p:spPr>
          <a:xfrm>
            <a:off x="770040" y="1253520"/>
            <a:ext cx="10687320" cy="4771440"/>
          </a:xfrm>
          <a:prstGeom prst="rect">
            <a:avLst/>
          </a:prstGeom>
          <a:ln w="0">
            <a:noFill/>
          </a:ln>
        </p:spPr>
      </p:pic>
      <p:sp>
        <p:nvSpPr>
          <p:cNvPr id="32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2000"/>
          </a:bodyPr>
          <a:p>
            <a:pPr>
              <a:lnSpc>
                <a:spcPct val="90000"/>
              </a:lnSpc>
              <a:buNone/>
            </a:pPr>
            <a:r>
              <a:rPr b="0" lang="en-US" sz="4000" spc="-1" strike="noStrike">
                <a:solidFill>
                  <a:srgbClr val="0b49cb"/>
                </a:solidFill>
                <a:latin typeface="Abadi"/>
                <a:ea typeface="IBM Plex Mono SemiBold"/>
              </a:rPr>
              <a:t>Markers showing launch sites with color labels</a:t>
            </a:r>
            <a:endParaRPr b="0" lang="en-US" sz="4000" spc="-1" strike="noStrike">
              <a:latin typeface="Arial"/>
            </a:endParaRPr>
          </a:p>
        </p:txBody>
      </p:sp>
      <p:sp>
        <p:nvSpPr>
          <p:cNvPr id="2" name="PlaceHolder 1"/>
          <p:cNvSpPr>
            <a:spLocks noGrp="1"/>
          </p:cNvSpPr>
          <p:nvPr>
            <p:ph type="sldNum" idx="1"/>
          </p:nvPr>
        </p:nvSpPr>
        <p:spPr/>
        <p:txBody>
          <a:bodyPr/>
          <a:p>
            <a:fld id="{831CA107-049F-4BFF-8B5A-02AE88761678}"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5" name="Content Placeholder 3" descr=""/>
          <p:cNvPicPr/>
          <p:nvPr/>
        </p:nvPicPr>
        <p:blipFill>
          <a:blip r:embed="rId1"/>
          <a:stretch/>
        </p:blipFill>
        <p:spPr>
          <a:xfrm>
            <a:off x="770040" y="1362240"/>
            <a:ext cx="10091880" cy="5064120"/>
          </a:xfrm>
          <a:prstGeom prst="rect">
            <a:avLst/>
          </a:prstGeom>
          <a:ln w="0">
            <a:noFill/>
          </a:ln>
        </p:spPr>
      </p:pic>
      <p:sp>
        <p:nvSpPr>
          <p:cNvPr id="32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Site distance to landmarks</a:t>
            </a:r>
            <a:endParaRPr b="0" lang="en-US" sz="4000" spc="-1" strike="noStrike">
              <a:latin typeface="Arial"/>
            </a:endParaRPr>
          </a:p>
        </p:txBody>
      </p:sp>
      <p:sp>
        <p:nvSpPr>
          <p:cNvPr id="2" name="PlaceHolder 1"/>
          <p:cNvSpPr>
            <a:spLocks noGrp="1"/>
          </p:cNvSpPr>
          <p:nvPr>
            <p:ph type="sldNum" idx="1"/>
          </p:nvPr>
        </p:nvSpPr>
        <p:spPr/>
        <p:txBody>
          <a:bodyPr/>
          <a:p>
            <a:fld id="{02AAA07E-3700-4FE7-BAF7-30CB79471304}"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7" name="Content Placeholder 3" descr=""/>
          <p:cNvPicPr/>
          <p:nvPr/>
        </p:nvPicPr>
        <p:blipFill>
          <a:blip r:embed="rId2"/>
          <a:stretch/>
        </p:blipFill>
        <p:spPr>
          <a:xfrm>
            <a:off x="752040" y="1454400"/>
            <a:ext cx="10687320" cy="4771440"/>
          </a:xfrm>
          <a:prstGeom prst="rect">
            <a:avLst/>
          </a:prstGeom>
          <a:ln w="0">
            <a:noFill/>
          </a:ln>
        </p:spPr>
      </p:pic>
      <p:sp>
        <p:nvSpPr>
          <p:cNvPr id="328" name="PlaceHolder 1"/>
          <p:cNvSpPr>
            <a:spLocks noGrp="1"/>
          </p:cNvSpPr>
          <p:nvPr>
            <p:ph type="sldNum" idx="25"/>
          </p:nvPr>
        </p:nvSpPr>
        <p:spPr>
          <a:xfrm>
            <a:off x="8714880" y="6226560"/>
            <a:ext cx="2742480" cy="40104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3C26EBB7-752B-4560-BD8C-E6C7F6E4F916}" type="slidenum">
              <a:rPr b="0" lang="en-US" sz="1600" spc="-1" strike="noStrike">
                <a:solidFill>
                  <a:srgbClr val="1c7ddb"/>
                </a:solidFill>
                <a:latin typeface="Abadi"/>
              </a:rPr>
              <a:t>&lt;number&gt;</a:t>
            </a:fld>
            <a:endParaRPr b="0" lang="en-US" sz="1600" spc="-1" strike="noStrike">
              <a:latin typeface="Times New Roman"/>
            </a:endParaRPr>
          </a:p>
        </p:txBody>
      </p:sp>
      <p:sp>
        <p:nvSpPr>
          <p:cNvPr id="329" name="Title 1"/>
          <p:cNvSpPr/>
          <p:nvPr/>
        </p:nvSpPr>
        <p:spPr>
          <a:xfrm>
            <a:off x="770040" y="459720"/>
            <a:ext cx="10514880" cy="548280"/>
          </a:xfrm>
          <a:prstGeom prst="rect">
            <a:avLst/>
          </a:prstGeom>
          <a:noFill/>
          <a:ln w="0">
            <a:noFill/>
          </a:ln>
        </p:spPr>
        <p:style>
          <a:lnRef idx="0"/>
          <a:fillRef idx="0"/>
          <a:effectRef idx="0"/>
          <a:fontRef idx="minor"/>
        </p:style>
        <p:txBody>
          <a:bodyPr lIns="90000" rIns="90000" tIns="45000" bIns="45000" anchor="ctr">
            <a:normAutofit fontScale="52000"/>
          </a:bodyPr>
          <a:p>
            <a:pPr>
              <a:lnSpc>
                <a:spcPct val="90000"/>
              </a:lnSpc>
              <a:buNone/>
            </a:pPr>
            <a:r>
              <a:rPr b="0" lang="en-US" sz="4000" spc="-1" strike="noStrike">
                <a:solidFill>
                  <a:srgbClr val="0b49cb"/>
                </a:solidFill>
                <a:latin typeface="Abadi"/>
                <a:ea typeface="IBM Plex Mono SemiBold"/>
              </a:rPr>
              <a:t>Pie chart showing the success percentage achieved by each launch site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480" cy="40104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5EA65C33-F8DC-49D6-A6E3-BADB2AA2D484}" type="slidenum">
              <a:rPr b="0" lang="en-US" sz="1600" spc="-1" strike="noStrike">
                <a:solidFill>
                  <a:srgbClr val="1c7ddb"/>
                </a:solidFill>
                <a:latin typeface="Abadi"/>
              </a:rPr>
              <a:t>4</a:t>
            </a:fld>
            <a:endParaRPr b="0" lang="en-US" sz="1600" spc="-1" strike="noStrike">
              <a:latin typeface="Times New Roman"/>
            </a:endParaRPr>
          </a:p>
        </p:txBody>
      </p:sp>
      <p:sp>
        <p:nvSpPr>
          <p:cNvPr id="173" name="Title 1"/>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74" name="Content Placeholder 2"/>
          <p:cNvSpPr/>
          <p:nvPr/>
        </p:nvSpPr>
        <p:spPr>
          <a:xfrm>
            <a:off x="828000" y="1530720"/>
            <a:ext cx="9765720" cy="4494240"/>
          </a:xfrm>
          <a:prstGeom prst="rect">
            <a:avLst/>
          </a:prstGeom>
          <a:noFill/>
          <a:ln w="0">
            <a:noFill/>
          </a:ln>
        </p:spPr>
        <p:style>
          <a:lnRef idx="0"/>
          <a:fillRef idx="0"/>
          <a:effectRef idx="0"/>
          <a:fontRef idx="minor"/>
        </p:style>
        <p:txBody>
          <a:bodyPr lIns="90000" rIns="90000" tIns="45000" bIns="45000" anchor="t">
            <a:normAutofit fontScale="98000"/>
          </a:bodyPr>
          <a:p>
            <a:pPr marL="228600" indent="-228600">
              <a:lnSpc>
                <a:spcPct val="90000"/>
              </a:lnSpc>
              <a:spcBef>
                <a:spcPts val="1400"/>
              </a:spcBef>
              <a:buClr>
                <a:srgbClr val="292929"/>
              </a:buClr>
              <a:buFont typeface="Arial"/>
              <a:buChar char="•"/>
            </a:pPr>
            <a:r>
              <a:rPr b="0" lang="en-US" sz="2200" spc="-1" strike="noStrike">
                <a:solidFill>
                  <a:srgbClr val="292929"/>
                </a:solidFill>
                <a:latin typeface="Abadi"/>
                <a:ea typeface="DejaVu Sans"/>
              </a:rPr>
              <a:t>Project background and context</a:t>
            </a:r>
            <a:endParaRPr b="0" lang="en-US" sz="2200" spc="-1" strike="noStrike">
              <a:latin typeface="Arial"/>
            </a:endParaRPr>
          </a:p>
          <a:p>
            <a:pPr marL="457200" algn="just">
              <a:lnSpc>
                <a:spcPct val="90000"/>
              </a:lnSpc>
              <a:spcBef>
                <a:spcPts val="1400"/>
              </a:spcBef>
              <a:buNone/>
              <a:tabLst>
                <a:tab algn="l" pos="0"/>
              </a:tabLst>
            </a:pPr>
            <a:r>
              <a:rPr b="0" lang="en-US" sz="1600" spc="-1" strike="noStrike">
                <a:solidFill>
                  <a:srgbClr val="292929"/>
                </a:solidFill>
                <a:latin typeface="Abadi"/>
                <a:ea typeface="DejaVu Sans"/>
              </a:rPr>
              <a:t>SpaceX offers Falcon 9 rocket launches on their website for $62 million, significantly lower than the prices of other providers, which can exceed $165 million per launch. This cost advantage primarily stems from SpaceX's ability to reuse the first stage of the rocket. Consequently, if we can reliably predict whether the first stage will successfully land, we can estimate the overall cost of a launch. This knowledge could prove valuable if another company wishes to compete with SpaceX in bidding for rocket launch contracts. The objective of this project is to develop a machine learning pipeline that can make accurate predictions regarding the successful landing of the first stage.</a:t>
            </a:r>
            <a:endParaRPr b="0" lang="en-US" sz="1600" spc="-1" strike="noStrike">
              <a:latin typeface="Arial"/>
            </a:endParaRPr>
          </a:p>
          <a:p>
            <a:pPr marL="228600" indent="-228600">
              <a:lnSpc>
                <a:spcPct val="90000"/>
              </a:lnSpc>
              <a:spcBef>
                <a:spcPts val="1400"/>
              </a:spcBef>
              <a:buClr>
                <a:srgbClr val="292929"/>
              </a:buClr>
              <a:buFont typeface="Arial"/>
              <a:buChar char="•"/>
              <a:tabLst>
                <a:tab algn="l" pos="0"/>
              </a:tabLst>
            </a:pPr>
            <a:r>
              <a:rPr b="0" lang="en-US" sz="2200" spc="-1" strike="noStrike">
                <a:solidFill>
                  <a:srgbClr val="292929"/>
                </a:solidFill>
                <a:latin typeface="Abadi"/>
                <a:ea typeface="DejaVu Sans"/>
              </a:rPr>
              <a:t>Problems you want to find answers</a:t>
            </a:r>
            <a:endParaRPr b="0" lang="en-US" sz="22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ea typeface="DejaVu Sans"/>
              </a:rPr>
              <a:t>What factors determine if the rocket will land successfully?</a:t>
            </a:r>
            <a:endParaRPr b="0" lang="en-US" sz="18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ea typeface="DejaVu Sans"/>
              </a:rPr>
              <a:t>The interaction amongst various features that determine the success rate of a successful landing.</a:t>
            </a:r>
            <a:endParaRPr b="0" lang="en-US" sz="18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ea typeface="DejaVu Sans"/>
              </a:rPr>
              <a:t>What operating conditions needs to be in place to ensure a successful landing program.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0" name="Content Placeholder 3" descr=""/>
          <p:cNvPicPr/>
          <p:nvPr/>
        </p:nvPicPr>
        <p:blipFill>
          <a:blip r:embed="rId1"/>
          <a:stretch/>
        </p:blipFill>
        <p:spPr>
          <a:xfrm>
            <a:off x="2123280" y="1242720"/>
            <a:ext cx="7790040" cy="4439880"/>
          </a:xfrm>
          <a:prstGeom prst="rect">
            <a:avLst/>
          </a:prstGeom>
          <a:ln w="0">
            <a:noFill/>
          </a:ln>
        </p:spPr>
      </p:pic>
      <p:sp>
        <p:nvSpPr>
          <p:cNvPr id="331" name="PlaceHolder 1"/>
          <p:cNvSpPr>
            <a:spLocks noGrp="1"/>
          </p:cNvSpPr>
          <p:nvPr>
            <p:ph type="sldNum" idx="26"/>
          </p:nvPr>
        </p:nvSpPr>
        <p:spPr>
          <a:xfrm>
            <a:off x="861048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80ECD820-19E1-4750-AF1B-1CC5EEEE7408}" type="slidenum">
              <a:rPr b="0" lang="en-US" sz="1200" spc="-1" strike="noStrike">
                <a:solidFill>
                  <a:srgbClr val="8b8b8b"/>
                </a:solidFill>
                <a:latin typeface="Calibri"/>
              </a:rPr>
              <a:t>&lt;number&gt;</a:t>
            </a:fld>
            <a:endParaRPr b="0" lang="en-US" sz="1200" spc="-1" strike="noStrike">
              <a:latin typeface="Times New Roman"/>
            </a:endParaRPr>
          </a:p>
        </p:txBody>
      </p:sp>
      <p:sp>
        <p:nvSpPr>
          <p:cNvPr id="332" name="Title 1"/>
          <p:cNvSpPr/>
          <p:nvPr/>
        </p:nvSpPr>
        <p:spPr>
          <a:xfrm>
            <a:off x="1103760" y="727560"/>
            <a:ext cx="10475640" cy="514080"/>
          </a:xfrm>
          <a:prstGeom prst="rect">
            <a:avLst/>
          </a:prstGeom>
          <a:noFill/>
          <a:ln w="0">
            <a:noFill/>
          </a:ln>
        </p:spPr>
        <p:style>
          <a:lnRef idx="0"/>
          <a:fillRef idx="0"/>
          <a:effectRef idx="0"/>
          <a:fontRef idx="minor"/>
        </p:style>
        <p:txBody>
          <a:bodyPr lIns="90000" rIns="90000" tIns="45000" bIns="45000" anchor="ctr">
            <a:normAutofit fontScale="49000"/>
          </a:bodyPr>
          <a:p>
            <a:pPr>
              <a:lnSpc>
                <a:spcPct val="90000"/>
              </a:lnSpc>
              <a:buNone/>
            </a:pPr>
            <a:r>
              <a:rPr b="0" lang="en-US" sz="4000" spc="-1" strike="noStrike">
                <a:solidFill>
                  <a:srgbClr val="0b49cb"/>
                </a:solidFill>
                <a:latin typeface="Abadi"/>
                <a:ea typeface="IBM Plex Mono SemiBold"/>
              </a:rPr>
              <a:t>Pie chart showing the Launch site with the highest launch success ratio</a:t>
            </a:r>
            <a:endParaRPr b="0" lang="en-US" sz="4000" spc="-1" strike="noStrike">
              <a:latin typeface="Arial"/>
            </a:endParaRPr>
          </a:p>
          <a:p>
            <a:pPr>
              <a:lnSpc>
                <a:spcPct val="90000"/>
              </a:lnSpc>
              <a:buNone/>
            </a:pP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3" name="Title 1"/>
          <p:cNvSpPr/>
          <p:nvPr/>
        </p:nvSpPr>
        <p:spPr>
          <a:xfrm>
            <a:off x="838080" y="291240"/>
            <a:ext cx="10514880" cy="932040"/>
          </a:xfrm>
          <a:prstGeom prst="rect">
            <a:avLst/>
          </a:prstGeom>
          <a:noFill/>
          <a:ln w="0">
            <a:noFill/>
          </a:ln>
        </p:spPr>
        <p:style>
          <a:lnRef idx="0"/>
          <a:fillRef idx="0"/>
          <a:effectRef idx="0"/>
          <a:fontRef idx="minor"/>
        </p:style>
        <p:txBody>
          <a:bodyPr lIns="90000" rIns="90000" tIns="45000" bIns="45000" anchor="b">
            <a:normAutofit/>
          </a:bodyPr>
          <a:p>
            <a:pPr>
              <a:lnSpc>
                <a:spcPct val="90000"/>
              </a:lnSpc>
              <a:spcAft>
                <a:spcPts val="601"/>
              </a:spcAft>
              <a:buNone/>
            </a:pPr>
            <a:r>
              <a:rPr b="0" lang="en-US" sz="2500" spc="-1" strike="noStrike">
                <a:solidFill>
                  <a:srgbClr val="0b49cb"/>
                </a:solidFill>
                <a:latin typeface="Abadi"/>
                <a:ea typeface="DejaVu Sans"/>
              </a:rPr>
              <a:t>Scatter plot of Payload vs Launch Outcome for all sites, with different payload selected in the range slider</a:t>
            </a:r>
            <a:endParaRPr b="0" lang="en-US" sz="2500" spc="-1" strike="noStrike">
              <a:latin typeface="Arial"/>
            </a:endParaRPr>
          </a:p>
        </p:txBody>
      </p:sp>
      <p:sp>
        <p:nvSpPr>
          <p:cNvPr id="334" name="Rectangle 16"/>
          <p:cNvSpPr/>
          <p:nvPr/>
        </p:nvSpPr>
        <p:spPr>
          <a:xfrm rot="5400000">
            <a:off x="6033600" y="-6032520"/>
            <a:ext cx="125280" cy="12191400"/>
          </a:xfrm>
          <a:prstGeom prst="rect">
            <a:avLst/>
          </a:prstGeom>
          <a:solidFill>
            <a:srgbClr val="4472c4"/>
          </a:solidFill>
          <a:ln w="12700">
            <a:noFill/>
          </a:ln>
        </p:spPr>
        <p:style>
          <a:lnRef idx="0"/>
          <a:fillRef idx="0"/>
          <a:effectRef idx="0"/>
          <a:fontRef idx="minor"/>
        </p:style>
      </p:sp>
      <p:pic>
        <p:nvPicPr>
          <p:cNvPr id="335" name="Content Placeholder 3" descr="Graphical user interface, application&#10;&#10;Description automatically generated"/>
          <p:cNvPicPr/>
          <p:nvPr/>
        </p:nvPicPr>
        <p:blipFill>
          <a:blip r:embed="rId1"/>
          <a:stretch/>
        </p:blipFill>
        <p:spPr>
          <a:xfrm>
            <a:off x="838080" y="2191320"/>
            <a:ext cx="10514880" cy="3785040"/>
          </a:xfrm>
          <a:prstGeom prst="rect">
            <a:avLst/>
          </a:prstGeom>
          <a:ln w="0">
            <a:noFill/>
          </a:ln>
        </p:spPr>
      </p:pic>
      <p:sp>
        <p:nvSpPr>
          <p:cNvPr id="336" name="PlaceHolder 1"/>
          <p:cNvSpPr>
            <a:spLocks noGrp="1"/>
          </p:cNvSpPr>
          <p:nvPr>
            <p:ph type="sldNum" idx="27"/>
          </p:nvPr>
        </p:nvSpPr>
        <p:spPr>
          <a:xfrm>
            <a:off x="861048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8992BC17-5569-4370-B233-D7E6DA57D59D}"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7" name="Rectangle 13"/>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8" name="Rectangle 15"/>
          <p:cNvSpPr/>
          <p:nvPr/>
        </p:nvSpPr>
        <p:spPr>
          <a:xfrm>
            <a:off x="554400" y="365040"/>
            <a:ext cx="11166840" cy="2088720"/>
          </a:xfrm>
          <a:prstGeom prst="rect">
            <a:avLst/>
          </a:prstGeom>
          <a:solidFill>
            <a:schemeClr val="bg1"/>
          </a:solidFill>
          <a:ln>
            <a:solidFill>
              <a:srgbClr val="dedede"/>
            </a:solidFill>
          </a:ln>
          <a:effectLst>
            <a:outerShdw algn="tl" blurRad="50760" dir="2700000" dist="37674"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39" name="Title 1"/>
          <p:cNvSpPr/>
          <p:nvPr/>
        </p:nvSpPr>
        <p:spPr>
          <a:xfrm>
            <a:off x="1046880" y="586800"/>
            <a:ext cx="3559680" cy="16452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buNone/>
            </a:pPr>
            <a:r>
              <a:rPr b="0" lang="en-US" sz="3700" spc="-1" strike="noStrike">
                <a:solidFill>
                  <a:srgbClr val="0b49cb"/>
                </a:solidFill>
                <a:latin typeface="Abadi"/>
                <a:ea typeface="DejaVu Sans"/>
              </a:rPr>
              <a:t>Classification Accuracy</a:t>
            </a:r>
            <a:endParaRPr b="0" lang="en-US" sz="3700" spc="-1" strike="noStrike">
              <a:latin typeface="Arial"/>
            </a:endParaRPr>
          </a:p>
        </p:txBody>
      </p:sp>
      <p:sp>
        <p:nvSpPr>
          <p:cNvPr id="340" name="Rectangle 17"/>
          <p:cNvSpPr/>
          <p:nvPr/>
        </p:nvSpPr>
        <p:spPr>
          <a:xfrm>
            <a:off x="490320" y="1057680"/>
            <a:ext cx="127440" cy="703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41" name="Rectangle 19"/>
          <p:cNvSpPr/>
          <p:nvPr/>
        </p:nvSpPr>
        <p:spPr>
          <a:xfrm rot="5400000">
            <a:off x="4244040" y="1400400"/>
            <a:ext cx="1462320" cy="17640"/>
          </a:xfrm>
          <a:prstGeom prst="rect">
            <a:avLst/>
          </a:prstGeom>
          <a:solidFill>
            <a:srgbClr val="d5d5d5"/>
          </a:solidFill>
          <a:ln w="3175">
            <a:noFill/>
          </a:ln>
        </p:spPr>
        <p:style>
          <a:lnRef idx="2">
            <a:schemeClr val="accent1">
              <a:shade val="50000"/>
            </a:schemeClr>
          </a:lnRef>
          <a:fillRef idx="1">
            <a:schemeClr val="accent1"/>
          </a:fillRef>
          <a:effectRef idx="0">
            <a:schemeClr val="accent1"/>
          </a:effectRef>
          <a:fontRef idx="minor"/>
        </p:style>
      </p:sp>
      <p:sp>
        <p:nvSpPr>
          <p:cNvPr id="342" name="PlaceHolder 1"/>
          <p:cNvSpPr>
            <a:spLocks noGrp="1"/>
          </p:cNvSpPr>
          <p:nvPr>
            <p:ph/>
          </p:nvPr>
        </p:nvSpPr>
        <p:spPr>
          <a:xfrm>
            <a:off x="5351040" y="586800"/>
            <a:ext cx="6001920" cy="1645200"/>
          </a:xfrm>
          <a:prstGeom prst="rect">
            <a:avLst/>
          </a:prstGeom>
          <a:noFill/>
          <a:ln w="0">
            <a:noFill/>
          </a:ln>
        </p:spPr>
        <p:txBody>
          <a:bodyPr lIns="0" rIns="0" tIns="0" bIns="0" anchor="ctr">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The decision tree classifier is the model with the highest classification accuracy</a:t>
            </a:r>
            <a:endParaRPr b="0" lang="en-US" sz="2200" spc="-1" strike="noStrike">
              <a:latin typeface="Arial"/>
            </a:endParaRPr>
          </a:p>
          <a:p>
            <a:pPr>
              <a:lnSpc>
                <a:spcPct val="90000"/>
              </a:lnSpc>
              <a:spcBef>
                <a:spcPts val="1400"/>
              </a:spcBef>
              <a:buNone/>
            </a:pPr>
            <a:endParaRPr b="0" lang="en-US" sz="1800" spc="-1" strike="noStrike">
              <a:latin typeface="Arial"/>
            </a:endParaRPr>
          </a:p>
        </p:txBody>
      </p:sp>
      <p:pic>
        <p:nvPicPr>
          <p:cNvPr id="343" name="Picture 2" descr=""/>
          <p:cNvPicPr/>
          <p:nvPr/>
        </p:nvPicPr>
        <p:blipFill>
          <a:blip r:embed="rId1"/>
          <a:stretch/>
        </p:blipFill>
        <p:spPr>
          <a:xfrm>
            <a:off x="557640" y="2815200"/>
            <a:ext cx="11163960" cy="3320640"/>
          </a:xfrm>
          <a:prstGeom prst="rect">
            <a:avLst/>
          </a:prstGeom>
          <a:ln w="0">
            <a:noFill/>
          </a:ln>
        </p:spPr>
      </p:pic>
      <p:sp>
        <p:nvSpPr>
          <p:cNvPr id="344" name="PlaceHolder 2"/>
          <p:cNvSpPr>
            <a:spLocks noGrp="1"/>
          </p:cNvSpPr>
          <p:nvPr>
            <p:ph type="sldNum" idx="28"/>
          </p:nvPr>
        </p:nvSpPr>
        <p:spPr>
          <a:xfrm>
            <a:off x="8610480" y="6356520"/>
            <a:ext cx="2742480" cy="36432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200" spc="-1" strike="noStrike">
                <a:solidFill>
                  <a:srgbClr val="808080"/>
                </a:solidFill>
                <a:latin typeface="Calibri"/>
              </a:defRPr>
            </a:lvl1pPr>
          </a:lstStyle>
          <a:p>
            <a:pPr algn="r">
              <a:lnSpc>
                <a:spcPct val="100000"/>
              </a:lnSpc>
              <a:spcAft>
                <a:spcPts val="601"/>
              </a:spcAft>
              <a:buNone/>
            </a:pPr>
            <a:fld id="{BE33CA05-9CB9-4865-9C81-891F5457FFF2}" type="slidenum">
              <a:rPr b="0" lang="en-US" sz="1200" spc="-1" strike="noStrike">
                <a:solidFill>
                  <a:srgbClr val="808080"/>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5" name="PlaceHolder 1"/>
          <p:cNvSpPr>
            <a:spLocks noGrp="1"/>
          </p:cNvSpPr>
          <p:nvPr>
            <p:ph/>
          </p:nvPr>
        </p:nvSpPr>
        <p:spPr>
          <a:xfrm>
            <a:off x="770040" y="2057400"/>
            <a:ext cx="57909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b="0" lang="en-US" sz="2200" spc="-1" strike="noStrike">
              <a:latin typeface="Arial"/>
            </a:endParaRPr>
          </a:p>
        </p:txBody>
      </p:sp>
      <p:sp>
        <p:nvSpPr>
          <p:cNvPr id="34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en-US" sz="4000" spc="-1" strike="noStrike">
              <a:latin typeface="Arial"/>
            </a:endParaRPr>
          </a:p>
        </p:txBody>
      </p:sp>
      <p:pic>
        <p:nvPicPr>
          <p:cNvPr id="347" name="Picture 2" descr=""/>
          <p:cNvPicPr/>
          <p:nvPr/>
        </p:nvPicPr>
        <p:blipFill>
          <a:blip r:embed="rId2"/>
          <a:stretch/>
        </p:blipFill>
        <p:spPr>
          <a:xfrm>
            <a:off x="6561720" y="1880280"/>
            <a:ext cx="4281120" cy="3096720"/>
          </a:xfrm>
          <a:prstGeom prst="rect">
            <a:avLst/>
          </a:prstGeom>
          <a:ln w="0">
            <a:noFill/>
          </a:ln>
        </p:spPr>
      </p:pic>
      <p:sp>
        <p:nvSpPr>
          <p:cNvPr id="3" name="PlaceHolder 2"/>
          <p:cNvSpPr>
            <a:spLocks noGrp="1"/>
          </p:cNvSpPr>
          <p:nvPr>
            <p:ph type="sldNum" idx="1"/>
          </p:nvPr>
        </p:nvSpPr>
        <p:spPr/>
        <p:txBody>
          <a:bodyPr/>
          <a:p>
            <a:fld id="{5DCCC1F4-1603-4771-A866-19521B85C296}"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8" name="PlaceHolder 1"/>
          <p:cNvSpPr>
            <a:spLocks noGrp="1"/>
          </p:cNvSpPr>
          <p:nvPr>
            <p:ph/>
          </p:nvPr>
        </p:nvSpPr>
        <p:spPr>
          <a:xfrm>
            <a:off x="770040" y="1507320"/>
            <a:ext cx="10514880" cy="4517640"/>
          </a:xfrm>
          <a:prstGeom prst="rect">
            <a:avLst/>
          </a:prstGeom>
          <a:noFill/>
          <a:ln w="0">
            <a:noFill/>
          </a:ln>
        </p:spPr>
        <p:txBody>
          <a:bodyPr lIns="90000" rIns="90000" tIns="45000" bIns="45000" anchor="t">
            <a:normAutofit/>
          </a:bodyPr>
          <a:p>
            <a:pPr>
              <a:lnSpc>
                <a:spcPct val="100000"/>
              </a:lnSpc>
              <a:spcBef>
                <a:spcPts val="1400"/>
              </a:spcBef>
              <a:buNone/>
              <a:tabLst>
                <a:tab algn="l" pos="0"/>
              </a:tabLst>
            </a:pPr>
            <a:r>
              <a:rPr b="0" lang="en-US" sz="2200" spc="-1" strike="noStrike">
                <a:solidFill>
                  <a:srgbClr val="292929"/>
                </a:solidFill>
                <a:latin typeface="Abadi"/>
              </a:rPr>
              <a:t>We can conclude that:</a:t>
            </a:r>
            <a:endParaRPr b="0" lang="en-US" sz="2200" spc="-1" strike="noStrike">
              <a:latin typeface="Arial"/>
            </a:endParaRPr>
          </a:p>
          <a:p>
            <a:pPr>
              <a:lnSpc>
                <a:spcPct val="100000"/>
              </a:lnSpc>
              <a:spcBef>
                <a:spcPts val="1400"/>
              </a:spcBef>
              <a:buNone/>
              <a:tabLst>
                <a:tab algn="l" pos="0"/>
              </a:tabLst>
            </a:pPr>
            <a:r>
              <a:rPr b="0" lang="en-US" sz="2200" spc="-1" strike="noStrike">
                <a:solidFill>
                  <a:srgbClr val="292929"/>
                </a:solidFill>
                <a:latin typeface="Abadi"/>
              </a:rPr>
              <a:t>The larger the flight amount at a launch site, the greater the success rate at a launch site.</a:t>
            </a:r>
            <a:endParaRPr b="0" lang="en-US" sz="2200" spc="-1" strike="noStrike">
              <a:latin typeface="Arial"/>
            </a:endParaRPr>
          </a:p>
          <a:p>
            <a:pPr>
              <a:lnSpc>
                <a:spcPct val="100000"/>
              </a:lnSpc>
              <a:spcBef>
                <a:spcPts val="1400"/>
              </a:spcBef>
              <a:buNone/>
              <a:tabLst>
                <a:tab algn="l" pos="0"/>
              </a:tabLst>
            </a:pPr>
            <a:r>
              <a:rPr b="0" lang="en-US" sz="2200" spc="-1" strike="noStrike">
                <a:solidFill>
                  <a:srgbClr val="000000"/>
                </a:solidFill>
                <a:latin typeface="Abadi"/>
              </a:rPr>
              <a:t>Launch success rate started to increase in 2013 till 2020.</a:t>
            </a:r>
            <a:endParaRPr b="0" lang="en-US" sz="2200" spc="-1" strike="noStrike">
              <a:latin typeface="Arial"/>
            </a:endParaRPr>
          </a:p>
          <a:p>
            <a:pPr>
              <a:lnSpc>
                <a:spcPct val="100000"/>
              </a:lnSpc>
              <a:spcBef>
                <a:spcPts val="1400"/>
              </a:spcBef>
              <a:buNone/>
              <a:tabLst>
                <a:tab algn="l" pos="0"/>
              </a:tabLst>
            </a:pPr>
            <a:r>
              <a:rPr b="0" lang="en-US" sz="2200" spc="-1" strike="noStrike">
                <a:solidFill>
                  <a:srgbClr val="292929"/>
                </a:solidFill>
                <a:latin typeface="Abadi"/>
              </a:rPr>
              <a:t>Orbits </a:t>
            </a:r>
            <a:r>
              <a:rPr b="0" lang="en-US" sz="2200" spc="-1" strike="noStrike">
                <a:solidFill>
                  <a:srgbClr val="000000"/>
                </a:solidFill>
                <a:latin typeface="Abadi"/>
              </a:rPr>
              <a:t>ES-L1, GEO, HEO, SSO, VLEO had the most success rate.</a:t>
            </a:r>
            <a:endParaRPr b="0" lang="en-US" sz="2200" spc="-1" strike="noStrike">
              <a:latin typeface="Arial"/>
            </a:endParaRPr>
          </a:p>
          <a:p>
            <a:pPr>
              <a:lnSpc>
                <a:spcPct val="100000"/>
              </a:lnSpc>
              <a:spcBef>
                <a:spcPts val="1400"/>
              </a:spcBef>
              <a:buNone/>
              <a:tabLst>
                <a:tab algn="l" pos="0"/>
              </a:tabLst>
            </a:pPr>
            <a:r>
              <a:rPr b="0" lang="en-US" sz="2200" spc="-1" strike="noStrike">
                <a:solidFill>
                  <a:srgbClr val="292929"/>
                </a:solidFill>
                <a:latin typeface="Abadi"/>
              </a:rPr>
              <a:t>KSC LC-39A had the most successful launches of any sites.</a:t>
            </a:r>
            <a:endParaRPr b="0" lang="en-US" sz="2200" spc="-1" strike="noStrike">
              <a:latin typeface="Arial"/>
            </a:endParaRPr>
          </a:p>
          <a:p>
            <a:pPr>
              <a:lnSpc>
                <a:spcPct val="100000"/>
              </a:lnSpc>
              <a:spcBef>
                <a:spcPts val="1400"/>
              </a:spcBef>
              <a:buNone/>
              <a:tabLst>
                <a:tab algn="l" pos="0"/>
              </a:tabLst>
            </a:pPr>
            <a:r>
              <a:rPr b="0" lang="en-US" sz="2200" spc="-1" strike="noStrike">
                <a:solidFill>
                  <a:srgbClr val="292929"/>
                </a:solidFill>
                <a:latin typeface="Abadi"/>
              </a:rPr>
              <a:t>The Decision tree classifier is the best machine learning algorithm for this task.</a:t>
            </a: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p:txBody>
      </p:sp>
      <p:sp>
        <p:nvSpPr>
          <p:cNvPr id="34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US" sz="4000" spc="-1" strike="noStrike">
              <a:latin typeface="Arial"/>
            </a:endParaRPr>
          </a:p>
        </p:txBody>
      </p:sp>
      <p:sp>
        <p:nvSpPr>
          <p:cNvPr id="3" name="PlaceHolder 2"/>
          <p:cNvSpPr>
            <a:spLocks noGrp="1"/>
          </p:cNvSpPr>
          <p:nvPr>
            <p:ph type="sldNum" idx="1"/>
          </p:nvPr>
        </p:nvSpPr>
        <p:spPr/>
        <p:txBody>
          <a:bodyPr/>
          <a:p>
            <a:fld id="{766AB6BC-4A4E-48D4-96D9-53B3D9386E20}"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CE4BB099-9015-45DB-87A1-BB08C0767296}" type="slidenum">
              <a:rPr b="0" lang="en-US" sz="1600" spc="-1" strike="noStrike">
                <a:solidFill>
                  <a:srgbClr val="1c7ddb"/>
                </a:solidFill>
                <a:latin typeface="Abadi"/>
              </a:rPr>
              <a:t>4</a:t>
            </a:fld>
            <a:endParaRPr b="0" lang="en-US" sz="1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ontent Placeholder 2"/>
          <p:cNvSpPr/>
          <p:nvPr/>
        </p:nvSpPr>
        <p:spPr>
          <a:xfrm>
            <a:off x="770040" y="1580760"/>
            <a:ext cx="10104120" cy="5211000"/>
          </a:xfrm>
          <a:prstGeom prst="rect">
            <a:avLst/>
          </a:prstGeom>
          <a:noFill/>
          <a:ln w="0">
            <a:noFill/>
          </a:ln>
        </p:spPr>
        <p:style>
          <a:lnRef idx="0"/>
          <a:fillRef idx="0"/>
          <a:effectRef idx="0"/>
          <a:fontRef idx="minor"/>
        </p:style>
        <p:txBody>
          <a:bodyPr lIns="90000" rIns="90000" tIns="45000" bIns="45000" anchor="t">
            <a:normAutofit fontScale="27000"/>
          </a:bodyPr>
          <a:p>
            <a:pPr>
              <a:lnSpc>
                <a:spcPct val="120000"/>
              </a:lnSpc>
              <a:spcBef>
                <a:spcPts val="1400"/>
              </a:spcBef>
              <a:buNone/>
              <a:tabLst>
                <a:tab algn="l" pos="0"/>
              </a:tabLst>
            </a:pPr>
            <a:r>
              <a:rPr b="0" lang="en-US" sz="8800" spc="-1" strike="noStrike">
                <a:solidFill>
                  <a:srgbClr val="0b49cb"/>
                </a:solidFill>
                <a:latin typeface="Abadi"/>
                <a:ea typeface="DejaVu Sans"/>
              </a:rPr>
              <a:t>Executive Summary</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Data collection methodology:</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Data was collected using SpaceX API and web scraping from Wikipedia. </a:t>
            </a:r>
            <a:endParaRPr b="0" lang="en-US"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Performed data wrangling</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One-hot encoding was applied to categorical features</a:t>
            </a:r>
            <a:endParaRPr b="0" lang="en-US"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Performed exploratory data analysis (EDA) using visualization and SQL</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Performed interactive visual analytics using Folium and Plotly Dash</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Performed predictive analysis using classification models</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How to build, tune, evaluate classification models</a:t>
            </a:r>
            <a:endParaRPr b="0" lang="en-US" sz="7600" spc="-1" strike="noStrike">
              <a:latin typeface="Arial"/>
            </a:endParaRPr>
          </a:p>
          <a:p>
            <a:pPr>
              <a:lnSpc>
                <a:spcPct val="120000"/>
              </a:lnSpc>
              <a:spcBef>
                <a:spcPts val="1400"/>
              </a:spcBef>
              <a:buNone/>
              <a:tabLst>
                <a:tab algn="l" pos="0"/>
              </a:tabLst>
            </a:pPr>
            <a:endParaRPr b="0" lang="en-US" sz="88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p:txBody>
      </p:sp>
      <p:sp>
        <p:nvSpPr>
          <p:cNvPr id="17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US" sz="4000" spc="-1" strike="noStrike">
              <a:latin typeface="Arial"/>
            </a:endParaRPr>
          </a:p>
        </p:txBody>
      </p:sp>
      <p:sp>
        <p:nvSpPr>
          <p:cNvPr id="2" name="PlaceHolder 1"/>
          <p:cNvSpPr>
            <a:spLocks noGrp="1"/>
          </p:cNvSpPr>
          <p:nvPr>
            <p:ph type="sldNum" idx="1"/>
          </p:nvPr>
        </p:nvSpPr>
        <p:spPr/>
        <p:txBody>
          <a:bodyPr/>
          <a:p>
            <a:fld id="{FBD6CD9C-F858-4903-B02F-0863383CF519}"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770040" y="1403280"/>
            <a:ext cx="10217880" cy="4773240"/>
          </a:xfrm>
          <a:prstGeom prst="rect">
            <a:avLst/>
          </a:prstGeom>
          <a:noFill/>
          <a:ln w="0">
            <a:noFill/>
          </a:ln>
        </p:spPr>
        <p:txBody>
          <a:bodyPr lIns="90000" rIns="90000" tIns="45000" bIns="45000" anchor="t">
            <a:noAutofit/>
          </a:bodyPr>
          <a:p>
            <a:pPr algn="just">
              <a:lnSpc>
                <a:spcPct val="100000"/>
              </a:lnSpc>
              <a:spcBef>
                <a:spcPts val="1400"/>
              </a:spcBef>
              <a:buNone/>
            </a:pPr>
            <a:r>
              <a:rPr b="0" lang="en-US" sz="2200" spc="-1" strike="noStrike">
                <a:solidFill>
                  <a:srgbClr val="292929"/>
                </a:solidFill>
                <a:latin typeface="Abadi"/>
              </a:rPr>
              <a:t>The data was collected using various methods</a:t>
            </a:r>
            <a:endParaRPr b="0" lang="en-US" sz="2200" spc="-1" strike="noStrike">
              <a:latin typeface="Arial"/>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Data collection was done using get request to the SpaceX API.</a:t>
            </a:r>
            <a:endParaRPr b="0" lang="en-US" sz="1900" spc="-1" strike="noStrike">
              <a:latin typeface="Arial"/>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Next, we decoded the response content as a Json using .json() function call and turn it into a pandas dataframe using .json_normalize().</a:t>
            </a:r>
            <a:endParaRPr b="0" lang="en-US" sz="1900" spc="-1" strike="noStrike">
              <a:latin typeface="Arial"/>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We then cleaned the data, checked for missing values and fill in missing values where necessary.</a:t>
            </a:r>
            <a:endParaRPr b="0" lang="en-US" sz="1900" spc="-1" strike="noStrike">
              <a:latin typeface="Arial"/>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In addition, we performed web scraping from Wikipedia for Falcon 9 launch records with BeautifulSoup. </a:t>
            </a:r>
            <a:endParaRPr b="0" lang="en-US" sz="1900" spc="-1" strike="noStrike">
              <a:latin typeface="Arial"/>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The objective was to extract the launch records as HTML table, parse the table and convert it to a pandas dataframe for future analysis.</a:t>
            </a:r>
            <a:endParaRPr b="0" lang="en-US" sz="1900" spc="-1" strike="noStrike">
              <a:latin typeface="Arial"/>
            </a:endParaRPr>
          </a:p>
          <a:p>
            <a:pPr>
              <a:lnSpc>
                <a:spcPct val="90000"/>
              </a:lnSpc>
              <a:spcBef>
                <a:spcPts val="1417"/>
              </a:spcBef>
              <a:buNone/>
            </a:pPr>
            <a:endParaRPr b="0" lang="en-US" sz="1800" spc="-1" strike="noStrike">
              <a:latin typeface="Arial"/>
            </a:endParaRPr>
          </a:p>
          <a:p>
            <a:pPr>
              <a:lnSpc>
                <a:spcPct val="100000"/>
              </a:lnSpc>
              <a:buNone/>
              <a:tabLst>
                <a:tab algn="l" pos="0"/>
              </a:tabLst>
            </a:pPr>
            <a:endParaRPr b="0" lang="en-US" sz="1800" spc="-1" strike="noStrike">
              <a:latin typeface="Arial"/>
            </a:endParaRPr>
          </a:p>
        </p:txBody>
      </p:sp>
      <p:sp>
        <p:nvSpPr>
          <p:cNvPr id="17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en-US" sz="4000" spc="-1" strike="noStrike">
              <a:latin typeface="Arial"/>
            </a:endParaRPr>
          </a:p>
        </p:txBody>
      </p:sp>
      <p:sp>
        <p:nvSpPr>
          <p:cNvPr id="3" name="PlaceHolder 2"/>
          <p:cNvSpPr>
            <a:spLocks noGrp="1"/>
          </p:cNvSpPr>
          <p:nvPr>
            <p:ph type="sldNum" idx="1"/>
          </p:nvPr>
        </p:nvSpPr>
        <p:spPr/>
        <p:txBody>
          <a:bodyPr/>
          <a:p>
            <a:fld id="{40B7B790-D816-405C-8FF0-2C452595E781}"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PlaceHolder 1"/>
          <p:cNvSpPr>
            <a:spLocks noGrp="1"/>
          </p:cNvSpPr>
          <p:nvPr>
            <p:ph/>
          </p:nvPr>
        </p:nvSpPr>
        <p:spPr>
          <a:xfrm>
            <a:off x="820800" y="1800360"/>
            <a:ext cx="4639680" cy="422532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 I utilized a GET request to access the SpaceX API, gathered the relevant data, performed data cleaning, and conducted initial data wrangling and formatting.</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 The link to the notebook is: </a:t>
            </a:r>
            <a:r>
              <a:rPr b="0" lang="en-US" sz="2200" spc="-1" strike="noStrike">
                <a:solidFill>
                  <a:srgbClr val="1c7ddb"/>
                </a:solidFill>
                <a:latin typeface="Abadi"/>
              </a:rPr>
              <a:t>https://github.com/talay-dev/IBM_DS_certificate_Capstone/blob/main/jupyter-labs-spacex-data-collection-api%20(1).ipynb</a:t>
            </a:r>
            <a:endParaRPr b="0" lang="en-US" sz="22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p:txBody>
      </p:sp>
      <p:sp>
        <p:nvSpPr>
          <p:cNvPr id="18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pic>
        <p:nvPicPr>
          <p:cNvPr id="182" name="Picture 3" descr=""/>
          <p:cNvPicPr/>
          <p:nvPr/>
        </p:nvPicPr>
        <p:blipFill>
          <a:blip r:embed="rId2"/>
          <a:stretch/>
        </p:blipFill>
        <p:spPr>
          <a:xfrm>
            <a:off x="6518880" y="1499040"/>
            <a:ext cx="4860720" cy="4526280"/>
          </a:xfrm>
          <a:prstGeom prst="rect">
            <a:avLst/>
          </a:prstGeom>
          <a:ln w="0">
            <a:noFill/>
          </a:ln>
        </p:spPr>
      </p:pic>
      <p:sp>
        <p:nvSpPr>
          <p:cNvPr id="3" name="PlaceHolder 2"/>
          <p:cNvSpPr>
            <a:spLocks noGrp="1"/>
          </p:cNvSpPr>
          <p:nvPr>
            <p:ph type="sldNum" idx="1"/>
          </p:nvPr>
        </p:nvSpPr>
        <p:spPr/>
        <p:txBody>
          <a:bodyPr/>
          <a:p>
            <a:fld id="{86D2BB93-B6D0-492B-B34C-60C2C8FDD203}"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820800" y="1477080"/>
            <a:ext cx="4654800" cy="4689000"/>
          </a:xfrm>
          <a:prstGeom prst="rect">
            <a:avLst/>
          </a:prstGeom>
          <a:noFill/>
          <a:ln w="0">
            <a:noFill/>
          </a:ln>
        </p:spPr>
        <p:txBody>
          <a:bodyPr lIns="0" rIns="0" tIns="0" bIns="0" anchor="t">
            <a:no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used BeautifulSoup for web scraping to collect Falcon 9 launch records from a website.</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extracted the table data and transformed it into a Pandas DataFrame.</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https://github.com/talay-dev/IBM_DS_certificate_Capstone/blob/main/jupyter-labs-webscraping%20(1).ipynb</a:t>
            </a:r>
            <a:endParaRPr b="0" lang="en-US" sz="2200" spc="-1" strike="noStrike">
              <a:latin typeface="Arial"/>
            </a:endParaRPr>
          </a:p>
        </p:txBody>
      </p:sp>
      <p:sp>
        <p:nvSpPr>
          <p:cNvPr id="184" name="Title 1"/>
          <p:cNvSpPr/>
          <p:nvPr/>
        </p:nvSpPr>
        <p:spPr>
          <a:xfrm>
            <a:off x="770040" y="538560"/>
            <a:ext cx="10514880" cy="548280"/>
          </a:xfrm>
          <a:prstGeom prst="rect">
            <a:avLst/>
          </a:prstGeom>
          <a:noFill/>
          <a:ln w="0">
            <a:noFill/>
          </a:ln>
        </p:spPr>
        <p:style>
          <a:lnRef idx="0"/>
          <a:fillRef idx="0"/>
          <a:effectRef idx="0"/>
          <a:fontRef idx="minor"/>
        </p:style>
      </p:sp>
      <p:sp>
        <p:nvSpPr>
          <p:cNvPr id="185" name="Title 1"/>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sp>
        <p:nvSpPr>
          <p:cNvPr id="186" name="Content Placeholder 4"/>
          <p:cNvSpPr/>
          <p:nvPr/>
        </p:nvSpPr>
        <p:spPr>
          <a:xfrm>
            <a:off x="5910120" y="1477080"/>
            <a:ext cx="4556160" cy="4689000"/>
          </a:xfrm>
          <a:prstGeom prst="rect">
            <a:avLst/>
          </a:prstGeom>
          <a:noFill/>
          <a:ln w="0">
            <a:solidFill>
              <a:srgbClr val="0b49cb"/>
            </a:solidFill>
            <a:prstDash val="dash"/>
          </a:ln>
        </p:spPr>
        <p:style>
          <a:lnRef idx="0"/>
          <a:fillRef idx="0"/>
          <a:effectRef idx="0"/>
          <a:fontRef idx="minor"/>
        </p:style>
        <p:txBody>
          <a:bodyPr lIns="90000" rIns="90000" tIns="45000" bIns="45000" anchor="t">
            <a:normAutofit/>
          </a:bodyPr>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p:txBody>
      </p:sp>
      <p:pic>
        <p:nvPicPr>
          <p:cNvPr id="187" name="Picture 7" descr=""/>
          <p:cNvPicPr/>
          <p:nvPr/>
        </p:nvPicPr>
        <p:blipFill>
          <a:blip r:embed="rId2"/>
          <a:stretch/>
        </p:blipFill>
        <p:spPr>
          <a:xfrm>
            <a:off x="6317640" y="1447560"/>
            <a:ext cx="4654800" cy="4778280"/>
          </a:xfrm>
          <a:prstGeom prst="rect">
            <a:avLst/>
          </a:prstGeom>
          <a:ln w="0">
            <a:noFill/>
          </a:ln>
        </p:spPr>
      </p:pic>
      <p:sp>
        <p:nvSpPr>
          <p:cNvPr id="3" name="PlaceHolder 2"/>
          <p:cNvSpPr>
            <a:spLocks noGrp="1"/>
          </p:cNvSpPr>
          <p:nvPr>
            <p:ph type="sldNum" idx="1"/>
          </p:nvPr>
        </p:nvSpPr>
        <p:spPr/>
        <p:txBody>
          <a:bodyPr/>
          <a:p>
            <a:fld id="{F87EB406-91BA-4F93-83D2-9EC4F8F7158A}"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1326</TotalTime>
  <Application>LibreOffice/7.3.7.2$Linux_X86_64 LibreOffice_project/30$Build-2</Application>
  <AppVersion>15.0000</AppVersion>
  <Words>1794</Words>
  <Paragraphs>206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2023-10-06T22:53:17Z</dcterms:modified>
  <cp:revision>200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3</vt:i4>
  </property>
  <property fmtid="{D5CDD505-2E9C-101B-9397-08002B2CF9AE}" pid="4" name="PresentationFormat">
    <vt:lpwstr>Widescreen</vt:lpwstr>
  </property>
  <property fmtid="{D5CDD505-2E9C-101B-9397-08002B2CF9AE}" pid="5" name="Slides">
    <vt:i4>46</vt:i4>
  </property>
</Properties>
</file>